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262" r:id="rId3"/>
    <p:sldId id="263" r:id="rId4"/>
    <p:sldId id="295" r:id="rId5"/>
    <p:sldId id="264" r:id="rId6"/>
    <p:sldId id="294" r:id="rId7"/>
    <p:sldId id="296" r:id="rId8"/>
    <p:sldId id="268" r:id="rId9"/>
    <p:sldId id="277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3" r:id="rId20"/>
    <p:sldId id="292" r:id="rId21"/>
    <p:sldId id="2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8F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8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348" y="72"/>
      </p:cViewPr>
      <p:guideLst>
        <p:guide orient="horz" pos="2184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2F815F-52D1-4EE5-85AC-7ED1CCEC9D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8682FC-45D5-4E54-ABFB-5B86CF4ADFC3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pPr rtl="0"/>
          <a:r>
            <a: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শ্রেণি:	৭ম</a:t>
          </a:r>
          <a:endParaRPr lang="en-US" sz="3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949EA4-7F69-4808-B460-95711AC858E6}" type="parTrans" cxnId="{807EEFDE-57E9-4CC5-8E4C-E865C0B29950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6EBADC-2402-403B-8C38-054A9AF4DF98}" type="sibTrans" cxnId="{807EEFDE-57E9-4CC5-8E4C-E865C0B29950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0D2C61-A91D-4C84-A7E5-9C3161569134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pPr rtl="0"/>
          <a:r>
            <a: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বিষয়:	কৃষিশিক্ষা</a:t>
          </a:r>
          <a:endParaRPr lang="en-US" sz="3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833FE3-28D9-44DB-A6B7-05BBD8F8EFBF}" type="parTrans" cxnId="{2D73A367-95B5-437A-BDE3-D440490CF9F1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CFB0D9-C959-4E9F-AC06-EEBD504AB36D}" type="sibTrans" cxnId="{2D73A367-95B5-437A-BDE3-D440490CF9F1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111072-60DE-419D-8743-C86FE7776594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pPr rtl="0"/>
          <a:r>
            <a: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অধ্যায়: কৃষিজ উৎপাদন</a:t>
          </a:r>
          <a:endParaRPr lang="en-US" sz="3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4DA6FF-E988-4519-8765-873FDF8F59F9}" type="parTrans" cxnId="{F7CC1AA3-8AD0-4545-A0BE-6B8FC604E879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BA5038-8254-461A-B3DA-ACBFB3D9597E}" type="sibTrans" cxnId="{F7CC1AA3-8AD0-4545-A0BE-6B8FC604E879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2A1560-5683-4083-803D-E635232AFAB8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pPr rtl="0"/>
          <a:endParaRPr lang="en-US" sz="36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rtl="0"/>
          <a:r>
            <a: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পাঠ:   ১</a:t>
          </a:r>
          <a:r>
            <a: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0</a:t>
          </a:r>
          <a:r>
            <a: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</a:br>
          <a:endParaRPr lang="en-US" sz="3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2B4317-DB89-44B5-884D-FCFDE5F02038}" type="parTrans" cxnId="{93A27C5E-3BE6-4F06-9D33-AA9FF1DA1022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631F634-88A5-447A-8C78-078BCBF25B4A}" type="sibTrans" cxnId="{93A27C5E-3BE6-4F06-9D33-AA9FF1DA1022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5EB12A-008B-4707-AA27-036C64DFEB3F}" type="pres">
      <dgm:prSet presAssocID="{582F815F-52D1-4EE5-85AC-7ED1CCEC9D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19F688-E943-431F-8F4E-CA553C7F5D4C}" type="pres">
      <dgm:prSet presAssocID="{A08682FC-45D5-4E54-ABFB-5B86CF4ADFC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2A72C-AC1A-4449-9475-4D7AB2E84325}" type="pres">
      <dgm:prSet presAssocID="{DE6EBADC-2402-403B-8C38-054A9AF4DF98}" presName="spacer" presStyleCnt="0"/>
      <dgm:spPr/>
    </dgm:pt>
    <dgm:pt modelId="{AD31C5C5-DFEB-4D68-B068-59E688899163}" type="pres">
      <dgm:prSet presAssocID="{320D2C61-A91D-4C84-A7E5-9C316156913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BC566-3BCD-48A9-B62C-ABF106F08C1D}" type="pres">
      <dgm:prSet presAssocID="{84CFB0D9-C959-4E9F-AC06-EEBD504AB36D}" presName="spacer" presStyleCnt="0"/>
      <dgm:spPr/>
    </dgm:pt>
    <dgm:pt modelId="{CD857EFB-A591-4373-BE9F-A36952555A55}" type="pres">
      <dgm:prSet presAssocID="{31111072-60DE-419D-8743-C86FE777659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B2E3F-A09E-413B-BF40-C960596EF14E}" type="pres">
      <dgm:prSet presAssocID="{4CBA5038-8254-461A-B3DA-ACBFB3D9597E}" presName="spacer" presStyleCnt="0"/>
      <dgm:spPr/>
    </dgm:pt>
    <dgm:pt modelId="{2096D5CE-B29C-4E11-BB51-11BE9FAE7EE9}" type="pres">
      <dgm:prSet presAssocID="{EE2A1560-5683-4083-803D-E635232AFAB8}" presName="parentText" presStyleLbl="node1" presStyleIdx="3" presStyleCnt="4" custLinFactY="85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73A367-95B5-437A-BDE3-D440490CF9F1}" srcId="{582F815F-52D1-4EE5-85AC-7ED1CCEC9DC5}" destId="{320D2C61-A91D-4C84-A7E5-9C3161569134}" srcOrd="1" destOrd="0" parTransId="{90833FE3-28D9-44DB-A6B7-05BBD8F8EFBF}" sibTransId="{84CFB0D9-C959-4E9F-AC06-EEBD504AB36D}"/>
    <dgm:cxn modelId="{93A27C5E-3BE6-4F06-9D33-AA9FF1DA1022}" srcId="{582F815F-52D1-4EE5-85AC-7ED1CCEC9DC5}" destId="{EE2A1560-5683-4083-803D-E635232AFAB8}" srcOrd="3" destOrd="0" parTransId="{9E2B4317-DB89-44B5-884D-FCFDE5F02038}" sibTransId="{A631F634-88A5-447A-8C78-078BCBF25B4A}"/>
    <dgm:cxn modelId="{87FFF6DA-4B68-4E6A-B0C9-7524954D8352}" type="presOf" srcId="{582F815F-52D1-4EE5-85AC-7ED1CCEC9DC5}" destId="{EF5EB12A-008B-4707-AA27-036C64DFEB3F}" srcOrd="0" destOrd="0" presId="urn:microsoft.com/office/officeart/2005/8/layout/vList2"/>
    <dgm:cxn modelId="{E42C18A1-133B-4370-BCF9-A44CD5FBB88F}" type="presOf" srcId="{31111072-60DE-419D-8743-C86FE7776594}" destId="{CD857EFB-A591-4373-BE9F-A36952555A55}" srcOrd="0" destOrd="0" presId="urn:microsoft.com/office/officeart/2005/8/layout/vList2"/>
    <dgm:cxn modelId="{8829F309-6499-47AC-BF99-251C99E0C30B}" type="presOf" srcId="{A08682FC-45D5-4E54-ABFB-5B86CF4ADFC3}" destId="{7E19F688-E943-431F-8F4E-CA553C7F5D4C}" srcOrd="0" destOrd="0" presId="urn:microsoft.com/office/officeart/2005/8/layout/vList2"/>
    <dgm:cxn modelId="{F7CC1AA3-8AD0-4545-A0BE-6B8FC604E879}" srcId="{582F815F-52D1-4EE5-85AC-7ED1CCEC9DC5}" destId="{31111072-60DE-419D-8743-C86FE7776594}" srcOrd="2" destOrd="0" parTransId="{9F4DA6FF-E988-4519-8765-873FDF8F59F9}" sibTransId="{4CBA5038-8254-461A-B3DA-ACBFB3D9597E}"/>
    <dgm:cxn modelId="{208153EF-DD62-4037-9944-69BB98875110}" type="presOf" srcId="{320D2C61-A91D-4C84-A7E5-9C3161569134}" destId="{AD31C5C5-DFEB-4D68-B068-59E688899163}" srcOrd="0" destOrd="0" presId="urn:microsoft.com/office/officeart/2005/8/layout/vList2"/>
    <dgm:cxn modelId="{4303700F-84FF-4FE6-B540-88ACDBE9CD1F}" type="presOf" srcId="{EE2A1560-5683-4083-803D-E635232AFAB8}" destId="{2096D5CE-B29C-4E11-BB51-11BE9FAE7EE9}" srcOrd="0" destOrd="0" presId="urn:microsoft.com/office/officeart/2005/8/layout/vList2"/>
    <dgm:cxn modelId="{807EEFDE-57E9-4CC5-8E4C-E865C0B29950}" srcId="{582F815F-52D1-4EE5-85AC-7ED1CCEC9DC5}" destId="{A08682FC-45D5-4E54-ABFB-5B86CF4ADFC3}" srcOrd="0" destOrd="0" parTransId="{2B949EA4-7F69-4808-B460-95711AC858E6}" sibTransId="{DE6EBADC-2402-403B-8C38-054A9AF4DF98}"/>
    <dgm:cxn modelId="{67BFF5E6-9109-4B1F-B24E-EA41BA3697F2}" type="presParOf" srcId="{EF5EB12A-008B-4707-AA27-036C64DFEB3F}" destId="{7E19F688-E943-431F-8F4E-CA553C7F5D4C}" srcOrd="0" destOrd="0" presId="urn:microsoft.com/office/officeart/2005/8/layout/vList2"/>
    <dgm:cxn modelId="{B6E63925-301D-42D2-84AF-3605F5B95F2A}" type="presParOf" srcId="{EF5EB12A-008B-4707-AA27-036C64DFEB3F}" destId="{1DF2A72C-AC1A-4449-9475-4D7AB2E84325}" srcOrd="1" destOrd="0" presId="urn:microsoft.com/office/officeart/2005/8/layout/vList2"/>
    <dgm:cxn modelId="{1716D24A-BA8D-495D-8D18-A6E4BDE40919}" type="presParOf" srcId="{EF5EB12A-008B-4707-AA27-036C64DFEB3F}" destId="{AD31C5C5-DFEB-4D68-B068-59E688899163}" srcOrd="2" destOrd="0" presId="urn:microsoft.com/office/officeart/2005/8/layout/vList2"/>
    <dgm:cxn modelId="{4A3AB019-E3B4-4D19-B70A-A7B72B3B1E5A}" type="presParOf" srcId="{EF5EB12A-008B-4707-AA27-036C64DFEB3F}" destId="{144BC566-3BCD-48A9-B62C-ABF106F08C1D}" srcOrd="3" destOrd="0" presId="urn:microsoft.com/office/officeart/2005/8/layout/vList2"/>
    <dgm:cxn modelId="{B928CC17-8E82-4A22-8532-3F233A89D630}" type="presParOf" srcId="{EF5EB12A-008B-4707-AA27-036C64DFEB3F}" destId="{CD857EFB-A591-4373-BE9F-A36952555A55}" srcOrd="4" destOrd="0" presId="urn:microsoft.com/office/officeart/2005/8/layout/vList2"/>
    <dgm:cxn modelId="{F040DDF9-968C-4EF1-A717-0F1F88C8869C}" type="presParOf" srcId="{EF5EB12A-008B-4707-AA27-036C64DFEB3F}" destId="{148B2E3F-A09E-413B-BF40-C960596EF14E}" srcOrd="5" destOrd="0" presId="urn:microsoft.com/office/officeart/2005/8/layout/vList2"/>
    <dgm:cxn modelId="{4CFCD0C4-798B-49D7-840D-FBA38064D227}" type="presParOf" srcId="{EF5EB12A-008B-4707-AA27-036C64DFEB3F}" destId="{2096D5CE-B29C-4E11-BB51-11BE9FAE7EE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BFBEA4-B6CB-476C-8468-7E7D198AFE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1B7D77-DCA3-4CFE-81AC-6CF3D19618F7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pPr rtl="0"/>
          <a:r>
            <a: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মো:শামীম</a:t>
          </a:r>
          <a:endParaRPr lang="en-US" sz="3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E5F120-FA8F-435B-8C54-1FDF08B76DA1}" type="parTrans" cxnId="{D888E137-4281-4198-A8CD-5E8F64C3687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0165391-073F-48A7-812C-EFB211E1B199}" type="sibTrans" cxnId="{D888E137-4281-4198-A8CD-5E8F64C3687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2F2698D-B3AB-4300-AEEA-E05868AE4E73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pPr rtl="0"/>
          <a:r>
            <a: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সহকারী শিক্ষক</a:t>
          </a:r>
          <a:r>
            <a: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কৃষিশিক্ষা</a:t>
          </a:r>
          <a:r>
            <a: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r>
            <a:rPr lang="bn-BD" sz="500" dirty="0" smtClean="0">
              <a:solidFill>
                <a:schemeClr val="tx1"/>
              </a:solidFill>
            </a:rPr>
            <a:t>)</a:t>
          </a:r>
          <a:endParaRPr lang="en-US" sz="500" dirty="0">
            <a:solidFill>
              <a:schemeClr val="tx1"/>
            </a:solidFill>
          </a:endParaRPr>
        </a:p>
      </dgm:t>
    </dgm:pt>
    <dgm:pt modelId="{AFD8A932-CEE3-446F-97F5-1415749DD693}" type="parTrans" cxnId="{4064FCC2-CA5D-4A62-8620-9DCD9D41FC1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7C309D0-2CA7-4FDE-9C48-1D3F9BBEC995}" type="sibTrans" cxnId="{4064FCC2-CA5D-4A62-8620-9DCD9D41FC1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DCC8DAB-0752-4872-803A-AA75B9008ED7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হাজী আহমাদ আলী আলিয়া কামিল মাদরাসা, সিরাজগঞ্জ</a:t>
          </a:r>
          <a:endParaRPr lang="en-US" sz="24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BF1F37-258B-4A23-86B5-432B5E260CAB}" type="parTrans" cxnId="{2B00177F-0650-4AAC-801F-250DE734800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E849231-6258-4A14-BD89-DCA0C22F6FD8}" type="sibTrans" cxnId="{2B00177F-0650-4AAC-801F-250DE734800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7AB6E0F-F3FF-4970-903C-A5B183199390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pPr rtl="0"/>
          <a:r>
            <a:rPr lang="bn-BD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মোবাইল:০১৯২০৫৬৬৪১</a:t>
          </a:r>
          <a:endParaRPr lang="en-US" sz="5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D1B5B1-6330-4F92-B6E8-AD0CF3899F57}" type="parTrans" cxnId="{D89B92EC-01E2-4469-A949-20BAA45B3F8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4A136EA-378F-4718-BA6D-F82E61A77E3B}" type="sibTrans" cxnId="{D89B92EC-01E2-4469-A949-20BAA45B3F8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7E95A2-C412-4E6A-AE71-BA519EA9B5CE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pPr rtl="0"/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E-mail:shameemjamuna60@gmail.co</a:t>
          </a:r>
          <a:r>
            <a:rPr lang="en-US" sz="500" dirty="0" smtClean="0">
              <a:solidFill>
                <a:schemeClr val="tx1"/>
              </a:solidFill>
            </a:rPr>
            <a:t>m</a:t>
          </a:r>
          <a:endParaRPr lang="en-US" sz="500" dirty="0">
            <a:solidFill>
              <a:schemeClr val="tx1"/>
            </a:solidFill>
          </a:endParaRPr>
        </a:p>
      </dgm:t>
    </dgm:pt>
    <dgm:pt modelId="{0BF584BB-0FBB-4AE9-811A-2D94C3DD6D4C}" type="parTrans" cxnId="{555DD26E-BEDD-4272-B8DD-C329AC222B3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3A8631B-16F3-4846-9AAD-F528AC6F29CF}" type="sibTrans" cxnId="{555DD26E-BEDD-4272-B8DD-C329AC222B3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B18ECC6-36AE-4AC8-B6D0-5A30C7BD4674}" type="pres">
      <dgm:prSet presAssocID="{F3BFBEA4-B6CB-476C-8468-7E7D198AFE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B1FDEF-E725-4E95-B4D6-72C962C03665}" type="pres">
      <dgm:prSet presAssocID="{391B7D77-DCA3-4CFE-81AC-6CF3D19618F7}" presName="parentText" presStyleLbl="node1" presStyleIdx="0" presStyleCnt="5" custLinFactNeighborX="231" custLinFactNeighborY="432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84F32-BD66-4C0B-A4A7-F41AB443E7E4}" type="pres">
      <dgm:prSet presAssocID="{D0165391-073F-48A7-812C-EFB211E1B199}" presName="spacer" presStyleCnt="0"/>
      <dgm:spPr/>
    </dgm:pt>
    <dgm:pt modelId="{6CE3D716-D14A-4479-B163-186AB33506E3}" type="pres">
      <dgm:prSet presAssocID="{C2F2698D-B3AB-4300-AEEA-E05868AE4E7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148C1-58F0-407C-B568-D600E81882CD}" type="pres">
      <dgm:prSet presAssocID="{F7C309D0-2CA7-4FDE-9C48-1D3F9BBEC995}" presName="spacer" presStyleCnt="0"/>
      <dgm:spPr/>
    </dgm:pt>
    <dgm:pt modelId="{0E1B5392-A479-4A49-8B1C-5425FD274FBD}" type="pres">
      <dgm:prSet presAssocID="{CDCC8DAB-0752-4872-803A-AA75B9008ED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2AE317-6405-45DB-96B9-53AC237A9D4D}" type="pres">
      <dgm:prSet presAssocID="{DE849231-6258-4A14-BD89-DCA0C22F6FD8}" presName="spacer" presStyleCnt="0"/>
      <dgm:spPr/>
    </dgm:pt>
    <dgm:pt modelId="{FF2DFFDE-D550-4B0F-9400-F11A93A4D888}" type="pres">
      <dgm:prSet presAssocID="{47AB6E0F-F3FF-4970-903C-A5B18319939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B0BB8-D91F-4633-B329-0A3EE810C403}" type="pres">
      <dgm:prSet presAssocID="{94A136EA-378F-4718-BA6D-F82E61A77E3B}" presName="spacer" presStyleCnt="0"/>
      <dgm:spPr/>
    </dgm:pt>
    <dgm:pt modelId="{3372AA2A-88CE-4FE0-9C98-030B117705D6}" type="pres">
      <dgm:prSet presAssocID="{9F7E95A2-C412-4E6A-AE71-BA519EA9B5C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00177F-0650-4AAC-801F-250DE7348009}" srcId="{F3BFBEA4-B6CB-476C-8468-7E7D198AFE28}" destId="{CDCC8DAB-0752-4872-803A-AA75B9008ED7}" srcOrd="2" destOrd="0" parTransId="{C3BF1F37-258B-4A23-86B5-432B5E260CAB}" sibTransId="{DE849231-6258-4A14-BD89-DCA0C22F6FD8}"/>
    <dgm:cxn modelId="{B672C3E6-27B8-495F-A3E6-4F61B0A50AC3}" type="presOf" srcId="{C2F2698D-B3AB-4300-AEEA-E05868AE4E73}" destId="{6CE3D716-D14A-4479-B163-186AB33506E3}" srcOrd="0" destOrd="0" presId="urn:microsoft.com/office/officeart/2005/8/layout/vList2"/>
    <dgm:cxn modelId="{FEDAFA3D-8C5A-4E19-A1ED-B4C7AE8FA34F}" type="presOf" srcId="{391B7D77-DCA3-4CFE-81AC-6CF3D19618F7}" destId="{8DB1FDEF-E725-4E95-B4D6-72C962C03665}" srcOrd="0" destOrd="0" presId="urn:microsoft.com/office/officeart/2005/8/layout/vList2"/>
    <dgm:cxn modelId="{555DD26E-BEDD-4272-B8DD-C329AC222B30}" srcId="{F3BFBEA4-B6CB-476C-8468-7E7D198AFE28}" destId="{9F7E95A2-C412-4E6A-AE71-BA519EA9B5CE}" srcOrd="4" destOrd="0" parTransId="{0BF584BB-0FBB-4AE9-811A-2D94C3DD6D4C}" sibTransId="{E3A8631B-16F3-4846-9AAD-F528AC6F29CF}"/>
    <dgm:cxn modelId="{4064FCC2-CA5D-4A62-8620-9DCD9D41FC1E}" srcId="{F3BFBEA4-B6CB-476C-8468-7E7D198AFE28}" destId="{C2F2698D-B3AB-4300-AEEA-E05868AE4E73}" srcOrd="1" destOrd="0" parTransId="{AFD8A932-CEE3-446F-97F5-1415749DD693}" sibTransId="{F7C309D0-2CA7-4FDE-9C48-1D3F9BBEC995}"/>
    <dgm:cxn modelId="{D89B92EC-01E2-4469-A949-20BAA45B3F86}" srcId="{F3BFBEA4-B6CB-476C-8468-7E7D198AFE28}" destId="{47AB6E0F-F3FF-4970-903C-A5B183199390}" srcOrd="3" destOrd="0" parTransId="{DAD1B5B1-6330-4F92-B6E8-AD0CF3899F57}" sibTransId="{94A136EA-378F-4718-BA6D-F82E61A77E3B}"/>
    <dgm:cxn modelId="{79F297C3-C483-48D1-BF18-7F873A1134A5}" type="presOf" srcId="{9F7E95A2-C412-4E6A-AE71-BA519EA9B5CE}" destId="{3372AA2A-88CE-4FE0-9C98-030B117705D6}" srcOrd="0" destOrd="0" presId="urn:microsoft.com/office/officeart/2005/8/layout/vList2"/>
    <dgm:cxn modelId="{6EC7022C-21E8-4603-9068-BD8456BDDC8C}" type="presOf" srcId="{CDCC8DAB-0752-4872-803A-AA75B9008ED7}" destId="{0E1B5392-A479-4A49-8B1C-5425FD274FBD}" srcOrd="0" destOrd="0" presId="urn:microsoft.com/office/officeart/2005/8/layout/vList2"/>
    <dgm:cxn modelId="{D888E137-4281-4198-A8CD-5E8F64C3687D}" srcId="{F3BFBEA4-B6CB-476C-8468-7E7D198AFE28}" destId="{391B7D77-DCA3-4CFE-81AC-6CF3D19618F7}" srcOrd="0" destOrd="0" parTransId="{11E5F120-FA8F-435B-8C54-1FDF08B76DA1}" sibTransId="{D0165391-073F-48A7-812C-EFB211E1B199}"/>
    <dgm:cxn modelId="{5D0B5CFA-4E89-4EF0-B82C-CC2B33CDF7E1}" type="presOf" srcId="{47AB6E0F-F3FF-4970-903C-A5B183199390}" destId="{FF2DFFDE-D550-4B0F-9400-F11A93A4D888}" srcOrd="0" destOrd="0" presId="urn:microsoft.com/office/officeart/2005/8/layout/vList2"/>
    <dgm:cxn modelId="{E883BB1F-05E9-4717-80CF-B3671BE593C8}" type="presOf" srcId="{F3BFBEA4-B6CB-476C-8468-7E7D198AFE28}" destId="{BB18ECC6-36AE-4AC8-B6D0-5A30C7BD4674}" srcOrd="0" destOrd="0" presId="urn:microsoft.com/office/officeart/2005/8/layout/vList2"/>
    <dgm:cxn modelId="{7BB3EB2E-9C66-4867-9AE4-2549047F967E}" type="presParOf" srcId="{BB18ECC6-36AE-4AC8-B6D0-5A30C7BD4674}" destId="{8DB1FDEF-E725-4E95-B4D6-72C962C03665}" srcOrd="0" destOrd="0" presId="urn:microsoft.com/office/officeart/2005/8/layout/vList2"/>
    <dgm:cxn modelId="{1230B46D-095A-42E1-9BB3-DDA968B578E7}" type="presParOf" srcId="{BB18ECC6-36AE-4AC8-B6D0-5A30C7BD4674}" destId="{9CB84F32-BD66-4C0B-A4A7-F41AB443E7E4}" srcOrd="1" destOrd="0" presId="urn:microsoft.com/office/officeart/2005/8/layout/vList2"/>
    <dgm:cxn modelId="{6C36DA82-42B0-4247-9C94-77FF6C169469}" type="presParOf" srcId="{BB18ECC6-36AE-4AC8-B6D0-5A30C7BD4674}" destId="{6CE3D716-D14A-4479-B163-186AB33506E3}" srcOrd="2" destOrd="0" presId="urn:microsoft.com/office/officeart/2005/8/layout/vList2"/>
    <dgm:cxn modelId="{B3C52D0C-9B22-41B4-9EBB-97F1FD9C0E6D}" type="presParOf" srcId="{BB18ECC6-36AE-4AC8-B6D0-5A30C7BD4674}" destId="{631148C1-58F0-407C-B568-D600E81882CD}" srcOrd="3" destOrd="0" presId="urn:microsoft.com/office/officeart/2005/8/layout/vList2"/>
    <dgm:cxn modelId="{ACA2FD75-D812-451A-BE2F-6A1A48FF6C98}" type="presParOf" srcId="{BB18ECC6-36AE-4AC8-B6D0-5A30C7BD4674}" destId="{0E1B5392-A479-4A49-8B1C-5425FD274FBD}" srcOrd="4" destOrd="0" presId="urn:microsoft.com/office/officeart/2005/8/layout/vList2"/>
    <dgm:cxn modelId="{654F81D7-840B-4DC7-8A6C-567F15022C98}" type="presParOf" srcId="{BB18ECC6-36AE-4AC8-B6D0-5A30C7BD4674}" destId="{602AE317-6405-45DB-96B9-53AC237A9D4D}" srcOrd="5" destOrd="0" presId="urn:microsoft.com/office/officeart/2005/8/layout/vList2"/>
    <dgm:cxn modelId="{324DB1F9-EF77-4544-8688-86986812E078}" type="presParOf" srcId="{BB18ECC6-36AE-4AC8-B6D0-5A30C7BD4674}" destId="{FF2DFFDE-D550-4B0F-9400-F11A93A4D888}" srcOrd="6" destOrd="0" presId="urn:microsoft.com/office/officeart/2005/8/layout/vList2"/>
    <dgm:cxn modelId="{2F52E068-5C96-49EE-9373-7812A4460EDA}" type="presParOf" srcId="{BB18ECC6-36AE-4AC8-B6D0-5A30C7BD4674}" destId="{409B0BB8-D91F-4633-B329-0A3EE810C403}" srcOrd="7" destOrd="0" presId="urn:microsoft.com/office/officeart/2005/8/layout/vList2"/>
    <dgm:cxn modelId="{66BA7A5D-2FF3-4490-A5CB-B048C661E8B3}" type="presParOf" srcId="{BB18ECC6-36AE-4AC8-B6D0-5A30C7BD4674}" destId="{3372AA2A-88CE-4FE0-9C98-030B117705D6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6B1641-381D-4972-8F31-C4BBF3FBA4AE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E651AD-5BE1-4094-9842-F528260E28DC}">
      <dgm:prSet phldrT="[Text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effectLst>
          <a:glow rad="1854200">
            <a:schemeClr val="accent4">
              <a:lumMod val="40000"/>
              <a:lumOff val="60000"/>
              <a:alpha val="46000"/>
            </a:schemeClr>
          </a:glow>
        </a:effectLst>
      </dgm:spPr>
      <dgm:t>
        <a:bodyPr/>
        <a:lstStyle/>
        <a:p>
          <a:r>
            <a:rPr lang="bn-BD" sz="3600" i="1" u="none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এই পাঠ শেষে শিক্ষার্থীরা-</a:t>
          </a:r>
          <a:endParaRPr lang="en-US" sz="3600" u="none" dirty="0">
            <a:solidFill>
              <a:schemeClr val="bg1"/>
            </a:solidFill>
          </a:endParaRPr>
        </a:p>
      </dgm:t>
    </dgm:pt>
    <dgm:pt modelId="{E9B29680-AAA8-4AAD-A8EC-580EAFBE3DA6}" type="parTrans" cxnId="{DAEF5505-3083-42C1-A0D9-C1A22EF4DCB2}">
      <dgm:prSet/>
      <dgm:spPr/>
      <dgm:t>
        <a:bodyPr/>
        <a:lstStyle/>
        <a:p>
          <a:endParaRPr lang="en-US"/>
        </a:p>
      </dgm:t>
    </dgm:pt>
    <dgm:pt modelId="{3760D2B1-560D-40FF-99DD-64813C25958D}" type="sibTrans" cxnId="{DAEF5505-3083-42C1-A0D9-C1A22EF4DCB2}">
      <dgm:prSet/>
      <dgm:spPr/>
      <dgm:t>
        <a:bodyPr/>
        <a:lstStyle/>
        <a:p>
          <a:endParaRPr lang="en-US"/>
        </a:p>
      </dgm:t>
    </dgm:pt>
    <dgm:pt modelId="{8CDB3C7A-9157-4D7D-9263-DF72522BA7F8}">
      <dgm:prSet phldrT="[Text]" custT="1"/>
      <dgm:spPr>
        <a:gradFill flip="none" rotWithShape="1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pPr rtl="0"/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১.মুরগি পালন পদ্ধতির প্রকারভেদ  বর্ণনা করতে পারবে</a:t>
          </a:r>
          <a:endParaRPr lang="en-US" sz="3600" dirty="0"/>
        </a:p>
      </dgm:t>
    </dgm:pt>
    <dgm:pt modelId="{EE6D2755-BEE7-4F24-A889-7B4CD494E501}" type="parTrans" cxnId="{4A0217AE-6E68-416B-93AB-4A9434EACC48}">
      <dgm:prSet/>
      <dgm:spPr>
        <a:ln w="762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C7ADE094-3AC0-4B89-8CD1-F2D80471CEC2}" type="sibTrans" cxnId="{4A0217AE-6E68-416B-93AB-4A9434EACC48}">
      <dgm:prSet/>
      <dgm:spPr/>
      <dgm:t>
        <a:bodyPr/>
        <a:lstStyle/>
        <a:p>
          <a:endParaRPr lang="en-US"/>
        </a:p>
      </dgm:t>
    </dgm:pt>
    <dgm:pt modelId="{DAC43818-E6A6-4DC0-9F3A-EF583D737E9D}">
      <dgm:prSet phldrT="[Text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pPr rtl="0"/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৩.বিভিন্ন পালন পদ্ধতি ব্যাখ্যা করতে পারবে</a:t>
          </a:r>
          <a:endParaRPr lang="en-US" sz="3600" dirty="0"/>
        </a:p>
      </dgm:t>
    </dgm:pt>
    <dgm:pt modelId="{7B8F2344-9914-4F81-A688-3A62091C1C6F}" type="parTrans" cxnId="{80707B0D-3D25-4F5A-B03B-599E9880402A}">
      <dgm:prSet/>
      <dgm:spPr>
        <a:ln w="762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F5A1C424-9632-41D5-B75B-37B15BCF0239}" type="sibTrans" cxnId="{80707B0D-3D25-4F5A-B03B-599E9880402A}">
      <dgm:prSet/>
      <dgm:spPr/>
      <dgm:t>
        <a:bodyPr/>
        <a:lstStyle/>
        <a:p>
          <a:endParaRPr lang="en-US"/>
        </a:p>
      </dgm:t>
    </dgm:pt>
    <dgm:pt modelId="{8F756A8D-4034-4E7B-921E-873134A4A06A}">
      <dgm:prSet custT="1"/>
      <dgm:spPr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২.মুরগি পালন পদ্ধতির বিভিন্ন সুবিধা বর্ণনা করতে পারবে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6AE4B7-5D06-4550-97A7-A7ED62357A1E}" type="parTrans" cxnId="{7FDE5DB2-0C16-4B68-8359-9F80840A827A}">
      <dgm:prSet/>
      <dgm:spPr>
        <a:ln w="762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AFC9C607-BF95-47DA-AF1E-1E743B9F9128}" type="sibTrans" cxnId="{7FDE5DB2-0C16-4B68-8359-9F80840A827A}">
      <dgm:prSet/>
      <dgm:spPr/>
      <dgm:t>
        <a:bodyPr/>
        <a:lstStyle/>
        <a:p>
          <a:endParaRPr lang="en-US"/>
        </a:p>
      </dgm:t>
    </dgm:pt>
    <dgm:pt modelId="{952D92F6-AC3A-4EA1-97D1-4ABE1DAC2C13}" type="pres">
      <dgm:prSet presAssocID="{C06B1641-381D-4972-8F31-C4BBF3FBA4A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EF0539-1F21-4924-A922-B321262265A0}" type="pres">
      <dgm:prSet presAssocID="{7CE651AD-5BE1-4094-9842-F528260E28DC}" presName="centerShape" presStyleLbl="node0" presStyleIdx="0" presStyleCnt="1" custScaleX="186302" custScaleY="123862" custLinFactNeighborX="1081" custLinFactNeighborY="-36613"/>
      <dgm:spPr/>
      <dgm:t>
        <a:bodyPr/>
        <a:lstStyle/>
        <a:p>
          <a:endParaRPr lang="en-US"/>
        </a:p>
      </dgm:t>
    </dgm:pt>
    <dgm:pt modelId="{988F1D99-0880-4BFB-AD8F-CD4CAC1E2A26}" type="pres">
      <dgm:prSet presAssocID="{EE6D2755-BEE7-4F24-A889-7B4CD494E501}" presName="Name9" presStyleLbl="parChTrans1D2" presStyleIdx="0" presStyleCnt="3"/>
      <dgm:spPr/>
      <dgm:t>
        <a:bodyPr/>
        <a:lstStyle/>
        <a:p>
          <a:endParaRPr lang="en-US"/>
        </a:p>
      </dgm:t>
    </dgm:pt>
    <dgm:pt modelId="{1AAF28F6-7AFD-4036-B3A8-6035EC589704}" type="pres">
      <dgm:prSet presAssocID="{EE6D2755-BEE7-4F24-A889-7B4CD494E501}" presName="connTx" presStyleLbl="parChTrans1D2" presStyleIdx="0" presStyleCnt="3"/>
      <dgm:spPr/>
      <dgm:t>
        <a:bodyPr/>
        <a:lstStyle/>
        <a:p>
          <a:endParaRPr lang="en-US"/>
        </a:p>
      </dgm:t>
    </dgm:pt>
    <dgm:pt modelId="{47991AFF-1D0A-47B8-918D-3EC859CBC45F}" type="pres">
      <dgm:prSet presAssocID="{8CDB3C7A-9157-4D7D-9263-DF72522BA7F8}" presName="node" presStyleLbl="node1" presStyleIdx="0" presStyleCnt="3" custScaleX="226240" custScaleY="125005" custRadScaleRad="183240" custRadScaleInc="-105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9FC9AB-28A6-47B6-A9A6-8A82D677428F}" type="pres">
      <dgm:prSet presAssocID="{7B8F2344-9914-4F81-A688-3A62091C1C6F}" presName="Name9" presStyleLbl="parChTrans1D2" presStyleIdx="1" presStyleCnt="3"/>
      <dgm:spPr/>
      <dgm:t>
        <a:bodyPr/>
        <a:lstStyle/>
        <a:p>
          <a:endParaRPr lang="en-US"/>
        </a:p>
      </dgm:t>
    </dgm:pt>
    <dgm:pt modelId="{541B49CC-F136-4912-A1E6-B5D2134B1EAD}" type="pres">
      <dgm:prSet presAssocID="{7B8F2344-9914-4F81-A688-3A62091C1C6F}" presName="connTx" presStyleLbl="parChTrans1D2" presStyleIdx="1" presStyleCnt="3"/>
      <dgm:spPr/>
      <dgm:t>
        <a:bodyPr/>
        <a:lstStyle/>
        <a:p>
          <a:endParaRPr lang="en-US"/>
        </a:p>
      </dgm:t>
    </dgm:pt>
    <dgm:pt modelId="{8EAD393E-3E96-465C-9B2C-FDA6D2DBF415}" type="pres">
      <dgm:prSet presAssocID="{DAC43818-E6A6-4DC0-9F3A-EF583D737E9D}" presName="node" presStyleLbl="node1" presStyleIdx="1" presStyleCnt="3" custScaleX="218567" custScaleY="115179" custRadScaleRad="182934" custRadScaleInc="-851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145AF-A988-4188-A903-F5A3B8DB1BA3}" type="pres">
      <dgm:prSet presAssocID="{486AE4B7-5D06-4550-97A7-A7ED62357A1E}" presName="Name9" presStyleLbl="parChTrans1D2" presStyleIdx="2" presStyleCnt="3"/>
      <dgm:spPr/>
      <dgm:t>
        <a:bodyPr/>
        <a:lstStyle/>
        <a:p>
          <a:endParaRPr lang="en-US"/>
        </a:p>
      </dgm:t>
    </dgm:pt>
    <dgm:pt modelId="{DF2ACD93-58F4-493E-980E-DA0CBF033F98}" type="pres">
      <dgm:prSet presAssocID="{486AE4B7-5D06-4550-97A7-A7ED62357A1E}" presName="connTx" presStyleLbl="parChTrans1D2" presStyleIdx="2" presStyleCnt="3"/>
      <dgm:spPr/>
      <dgm:t>
        <a:bodyPr/>
        <a:lstStyle/>
        <a:p>
          <a:endParaRPr lang="en-US"/>
        </a:p>
      </dgm:t>
    </dgm:pt>
    <dgm:pt modelId="{6467E04A-0C3F-45AA-A952-3052637B4A44}" type="pres">
      <dgm:prSet presAssocID="{8F756A8D-4034-4E7B-921E-873134A4A06A}" presName="node" presStyleLbl="node1" presStyleIdx="2" presStyleCnt="3" custScaleX="197943" custScaleY="127127" custRadScaleRad="34177" custRadScaleInc="-97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DE5DB2-0C16-4B68-8359-9F80840A827A}" srcId="{7CE651AD-5BE1-4094-9842-F528260E28DC}" destId="{8F756A8D-4034-4E7B-921E-873134A4A06A}" srcOrd="2" destOrd="0" parTransId="{486AE4B7-5D06-4550-97A7-A7ED62357A1E}" sibTransId="{AFC9C607-BF95-47DA-AF1E-1E743B9F9128}"/>
    <dgm:cxn modelId="{FC63FA18-9388-4229-BE7E-6F1C8C589181}" type="presOf" srcId="{EE6D2755-BEE7-4F24-A889-7B4CD494E501}" destId="{988F1D99-0880-4BFB-AD8F-CD4CAC1E2A26}" srcOrd="0" destOrd="0" presId="urn:microsoft.com/office/officeart/2005/8/layout/radial1"/>
    <dgm:cxn modelId="{85D310C7-BC38-4C93-BDA2-75B32AF65967}" type="presOf" srcId="{486AE4B7-5D06-4550-97A7-A7ED62357A1E}" destId="{964145AF-A988-4188-A903-F5A3B8DB1BA3}" srcOrd="0" destOrd="0" presId="urn:microsoft.com/office/officeart/2005/8/layout/radial1"/>
    <dgm:cxn modelId="{93A02F1F-89CC-433A-9126-7E5B06A8334B}" type="presOf" srcId="{DAC43818-E6A6-4DC0-9F3A-EF583D737E9D}" destId="{8EAD393E-3E96-465C-9B2C-FDA6D2DBF415}" srcOrd="0" destOrd="0" presId="urn:microsoft.com/office/officeart/2005/8/layout/radial1"/>
    <dgm:cxn modelId="{06FD4A8B-B16B-46E6-A83D-5FE5738672DE}" type="presOf" srcId="{7B8F2344-9914-4F81-A688-3A62091C1C6F}" destId="{E89FC9AB-28A6-47B6-A9A6-8A82D677428F}" srcOrd="0" destOrd="0" presId="urn:microsoft.com/office/officeart/2005/8/layout/radial1"/>
    <dgm:cxn modelId="{AD8C292A-DE8C-450F-9F72-9B804CB4E05C}" type="presOf" srcId="{C06B1641-381D-4972-8F31-C4BBF3FBA4AE}" destId="{952D92F6-AC3A-4EA1-97D1-4ABE1DAC2C13}" srcOrd="0" destOrd="0" presId="urn:microsoft.com/office/officeart/2005/8/layout/radial1"/>
    <dgm:cxn modelId="{DAEF5505-3083-42C1-A0D9-C1A22EF4DCB2}" srcId="{C06B1641-381D-4972-8F31-C4BBF3FBA4AE}" destId="{7CE651AD-5BE1-4094-9842-F528260E28DC}" srcOrd="0" destOrd="0" parTransId="{E9B29680-AAA8-4AAD-A8EC-580EAFBE3DA6}" sibTransId="{3760D2B1-560D-40FF-99DD-64813C25958D}"/>
    <dgm:cxn modelId="{BFB4BE5C-9454-4545-AB3F-03BF82A6313D}" type="presOf" srcId="{486AE4B7-5D06-4550-97A7-A7ED62357A1E}" destId="{DF2ACD93-58F4-493E-980E-DA0CBF033F98}" srcOrd="1" destOrd="0" presId="urn:microsoft.com/office/officeart/2005/8/layout/radial1"/>
    <dgm:cxn modelId="{9866C7DB-1923-47F6-8FFF-4AEC33675F0A}" type="presOf" srcId="{8F756A8D-4034-4E7B-921E-873134A4A06A}" destId="{6467E04A-0C3F-45AA-A952-3052637B4A44}" srcOrd="0" destOrd="0" presId="urn:microsoft.com/office/officeart/2005/8/layout/radial1"/>
    <dgm:cxn modelId="{4A0217AE-6E68-416B-93AB-4A9434EACC48}" srcId="{7CE651AD-5BE1-4094-9842-F528260E28DC}" destId="{8CDB3C7A-9157-4D7D-9263-DF72522BA7F8}" srcOrd="0" destOrd="0" parTransId="{EE6D2755-BEE7-4F24-A889-7B4CD494E501}" sibTransId="{C7ADE094-3AC0-4B89-8CD1-F2D80471CEC2}"/>
    <dgm:cxn modelId="{2F68EEF2-C3C4-44BE-92E6-78B128DCAB66}" type="presOf" srcId="{7B8F2344-9914-4F81-A688-3A62091C1C6F}" destId="{541B49CC-F136-4912-A1E6-B5D2134B1EAD}" srcOrd="1" destOrd="0" presId="urn:microsoft.com/office/officeart/2005/8/layout/radial1"/>
    <dgm:cxn modelId="{FEB508D8-634A-4FDC-B7B2-51FE57C29175}" type="presOf" srcId="{7CE651AD-5BE1-4094-9842-F528260E28DC}" destId="{9EEF0539-1F21-4924-A922-B321262265A0}" srcOrd="0" destOrd="0" presId="urn:microsoft.com/office/officeart/2005/8/layout/radial1"/>
    <dgm:cxn modelId="{FEB5E23B-22CD-4B92-BA6B-C6759B7B562A}" type="presOf" srcId="{8CDB3C7A-9157-4D7D-9263-DF72522BA7F8}" destId="{47991AFF-1D0A-47B8-918D-3EC859CBC45F}" srcOrd="0" destOrd="0" presId="urn:microsoft.com/office/officeart/2005/8/layout/radial1"/>
    <dgm:cxn modelId="{51A339BF-2D95-4CC6-B734-E6090DEA1995}" type="presOf" srcId="{EE6D2755-BEE7-4F24-A889-7B4CD494E501}" destId="{1AAF28F6-7AFD-4036-B3A8-6035EC589704}" srcOrd="1" destOrd="0" presId="urn:microsoft.com/office/officeart/2005/8/layout/radial1"/>
    <dgm:cxn modelId="{80707B0D-3D25-4F5A-B03B-599E9880402A}" srcId="{7CE651AD-5BE1-4094-9842-F528260E28DC}" destId="{DAC43818-E6A6-4DC0-9F3A-EF583D737E9D}" srcOrd="1" destOrd="0" parTransId="{7B8F2344-9914-4F81-A688-3A62091C1C6F}" sibTransId="{F5A1C424-9632-41D5-B75B-37B15BCF0239}"/>
    <dgm:cxn modelId="{5D8FD594-0E47-4807-97E3-E18BB19703AB}" type="presParOf" srcId="{952D92F6-AC3A-4EA1-97D1-4ABE1DAC2C13}" destId="{9EEF0539-1F21-4924-A922-B321262265A0}" srcOrd="0" destOrd="0" presId="urn:microsoft.com/office/officeart/2005/8/layout/radial1"/>
    <dgm:cxn modelId="{67ECA756-3F36-4265-BD35-52DD53AEC445}" type="presParOf" srcId="{952D92F6-AC3A-4EA1-97D1-4ABE1DAC2C13}" destId="{988F1D99-0880-4BFB-AD8F-CD4CAC1E2A26}" srcOrd="1" destOrd="0" presId="urn:microsoft.com/office/officeart/2005/8/layout/radial1"/>
    <dgm:cxn modelId="{A29A397B-1BCD-4209-8986-CB45555B2BA8}" type="presParOf" srcId="{988F1D99-0880-4BFB-AD8F-CD4CAC1E2A26}" destId="{1AAF28F6-7AFD-4036-B3A8-6035EC589704}" srcOrd="0" destOrd="0" presId="urn:microsoft.com/office/officeart/2005/8/layout/radial1"/>
    <dgm:cxn modelId="{39A5465D-601E-4651-A0CF-6A62B3696C68}" type="presParOf" srcId="{952D92F6-AC3A-4EA1-97D1-4ABE1DAC2C13}" destId="{47991AFF-1D0A-47B8-918D-3EC859CBC45F}" srcOrd="2" destOrd="0" presId="urn:microsoft.com/office/officeart/2005/8/layout/radial1"/>
    <dgm:cxn modelId="{C6C9C6B2-7160-4CBB-92BD-1222A184F692}" type="presParOf" srcId="{952D92F6-AC3A-4EA1-97D1-4ABE1DAC2C13}" destId="{E89FC9AB-28A6-47B6-A9A6-8A82D677428F}" srcOrd="3" destOrd="0" presId="urn:microsoft.com/office/officeart/2005/8/layout/radial1"/>
    <dgm:cxn modelId="{FCDC45CC-7413-4D4A-BF5D-59EBF9548E95}" type="presParOf" srcId="{E89FC9AB-28A6-47B6-A9A6-8A82D677428F}" destId="{541B49CC-F136-4912-A1E6-B5D2134B1EAD}" srcOrd="0" destOrd="0" presId="urn:microsoft.com/office/officeart/2005/8/layout/radial1"/>
    <dgm:cxn modelId="{003D4DC2-A711-4783-B32B-D78CE02642CD}" type="presParOf" srcId="{952D92F6-AC3A-4EA1-97D1-4ABE1DAC2C13}" destId="{8EAD393E-3E96-465C-9B2C-FDA6D2DBF415}" srcOrd="4" destOrd="0" presId="urn:microsoft.com/office/officeart/2005/8/layout/radial1"/>
    <dgm:cxn modelId="{FA118D1E-F600-41D6-AB01-B5B05383CEEC}" type="presParOf" srcId="{952D92F6-AC3A-4EA1-97D1-4ABE1DAC2C13}" destId="{964145AF-A988-4188-A903-F5A3B8DB1BA3}" srcOrd="5" destOrd="0" presId="urn:microsoft.com/office/officeart/2005/8/layout/radial1"/>
    <dgm:cxn modelId="{88B512F5-1F55-4825-AC61-ACAEDB26167F}" type="presParOf" srcId="{964145AF-A988-4188-A903-F5A3B8DB1BA3}" destId="{DF2ACD93-58F4-493E-980E-DA0CBF033F98}" srcOrd="0" destOrd="0" presId="urn:microsoft.com/office/officeart/2005/8/layout/radial1"/>
    <dgm:cxn modelId="{039C4378-EBFD-4D5B-909E-689159A69FE8}" type="presParOf" srcId="{952D92F6-AC3A-4EA1-97D1-4ABE1DAC2C13}" destId="{6467E04A-0C3F-45AA-A952-3052637B4A44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E2435E-A60C-4DB4-A241-472F1CD29D1A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BECD6D-6ACE-4017-8CE8-19DADBA305EB}" type="pres">
      <dgm:prSet presAssocID="{8CE2435E-A60C-4DB4-A241-472F1CD29D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A3D1F6F-21BA-4014-933D-1E94DEF2AC9C}" type="presOf" srcId="{8CE2435E-A60C-4DB4-A241-472F1CD29D1A}" destId="{14BECD6D-6ACE-4017-8CE8-19DADBA305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E07205-3834-4CF8-B776-309F25EA41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D01FC1-4CBF-4236-8C34-7EA30A8CC71D}">
      <dgm:prSet custT="1"/>
      <dgm:spPr>
        <a:gradFill flip="none" rotWithShape="0">
          <a:gsLst>
            <a:gs pos="0">
              <a:schemeClr val="accent1">
                <a:lumMod val="75000"/>
                <a:tint val="66000"/>
                <a:satMod val="160000"/>
              </a:schemeClr>
            </a:gs>
            <a:gs pos="50000">
              <a:schemeClr val="accent1">
                <a:lumMod val="75000"/>
                <a:tint val="44500"/>
                <a:satMod val="160000"/>
              </a:schemeClr>
            </a:gs>
            <a:gs pos="100000">
              <a:schemeClr val="accent1">
                <a:lumMod val="75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pPr algn="l" rtl="0"/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অর্ধ-আবদ্ধ পদ্দতিতে কোন কোন জাতের মুরগি পালন করা ভাল?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C81C9E-B393-4574-B4C6-D627B4D42742}" type="parTrans" cxnId="{726123F6-0E46-407A-9A26-8DF25F4CAB53}">
      <dgm:prSet/>
      <dgm:spPr/>
      <dgm:t>
        <a:bodyPr/>
        <a:lstStyle/>
        <a:p>
          <a:pPr algn="l"/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573B88-D8AA-4EE8-AC54-3235C8C2816B}" type="sibTrans" cxnId="{726123F6-0E46-407A-9A26-8DF25F4CAB53}">
      <dgm:prSet/>
      <dgm:spPr/>
      <dgm:t>
        <a:bodyPr/>
        <a:lstStyle/>
        <a:p>
          <a:pPr algn="l"/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BD1B4D-1B9A-4B9C-A465-710E330D3E4F}">
      <dgm:prSet custT="1"/>
      <dgm:spPr>
        <a:gradFill flip="none" rotWithShape="0">
          <a:gsLst>
            <a:gs pos="0">
              <a:schemeClr val="accent1">
                <a:lumMod val="75000"/>
                <a:tint val="66000"/>
                <a:satMod val="160000"/>
              </a:schemeClr>
            </a:gs>
            <a:gs pos="50000">
              <a:schemeClr val="accent1">
                <a:lumMod val="75000"/>
                <a:tint val="44500"/>
                <a:satMod val="160000"/>
              </a:schemeClr>
            </a:gs>
            <a:gs pos="100000">
              <a:schemeClr val="accent1">
                <a:lumMod val="75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pPr algn="l" rtl="0"/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আবদ্ধ পদ্ধতিতে কোন কোন জাতের মুরগি পালন লাভজনক?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6F59A1-76D0-4B00-8128-AC2A7C339964}" type="parTrans" cxnId="{A062A231-8CC7-4E0C-8933-18A7FC26FB6A}">
      <dgm:prSet/>
      <dgm:spPr/>
      <dgm:t>
        <a:bodyPr/>
        <a:lstStyle/>
        <a:p>
          <a:pPr algn="l"/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B75D2E-2502-4B60-B2A0-CF65C61B55ED}" type="sibTrans" cxnId="{A062A231-8CC7-4E0C-8933-18A7FC26FB6A}">
      <dgm:prSet/>
      <dgm:spPr/>
      <dgm:t>
        <a:bodyPr/>
        <a:lstStyle/>
        <a:p>
          <a:pPr algn="l"/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5CFD15-0C35-45BE-9A0E-BA2C32A275F9}">
      <dgm:prSet custT="1"/>
      <dgm:spPr>
        <a:gradFill flip="none" rotWithShape="0">
          <a:gsLst>
            <a:gs pos="0">
              <a:schemeClr val="accent1">
                <a:lumMod val="75000"/>
                <a:tint val="66000"/>
                <a:satMod val="160000"/>
              </a:schemeClr>
            </a:gs>
            <a:gs pos="50000">
              <a:schemeClr val="accent1">
                <a:lumMod val="75000"/>
                <a:tint val="44500"/>
                <a:satMod val="160000"/>
              </a:schemeClr>
            </a:gs>
            <a:gs pos="100000">
              <a:schemeClr val="accent1">
                <a:lumMod val="75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pPr algn="l" rtl="0"/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কোন পালন পদ্ধতিকে মুরগির খামার বলা হয়?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86EC8F-C653-44E8-9A23-ED13D1D8427B}" type="parTrans" cxnId="{38BFE65F-68C1-40C2-9B92-1FBCF0234FB9}">
      <dgm:prSet/>
      <dgm:spPr/>
      <dgm:t>
        <a:bodyPr/>
        <a:lstStyle/>
        <a:p>
          <a:pPr algn="l"/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31326C-0814-4A4A-9991-26397BF5034F}" type="sibTrans" cxnId="{38BFE65F-68C1-40C2-9B92-1FBCF0234FB9}">
      <dgm:prSet/>
      <dgm:spPr/>
      <dgm:t>
        <a:bodyPr/>
        <a:lstStyle/>
        <a:p>
          <a:pPr algn="l"/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111FBB-BAA0-488D-B54D-4B0F3FCCD3A2}" type="pres">
      <dgm:prSet presAssocID="{91E07205-3834-4CF8-B776-309F25EA41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6DE0FF-3144-4F1F-9927-92C97FC36FC1}" type="pres">
      <dgm:prSet presAssocID="{B3D01FC1-4CBF-4236-8C34-7EA30A8CC71D}" presName="parentText" presStyleLbl="node1" presStyleIdx="0" presStyleCnt="3" custScaleY="144083" custLinFactY="16716" custLinFactNeighborX="-419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C2E524-A908-4EA2-8B99-A5447D604CF2}" type="pres">
      <dgm:prSet presAssocID="{FD573B88-D8AA-4EE8-AC54-3235C8C2816B}" presName="spacer" presStyleCnt="0"/>
      <dgm:spPr/>
    </dgm:pt>
    <dgm:pt modelId="{0E3716B4-CD75-4D36-8141-D3A505D5C6DA}" type="pres">
      <dgm:prSet presAssocID="{3EBD1B4D-1B9A-4B9C-A465-710E330D3E4F}" presName="parentText" presStyleLbl="node1" presStyleIdx="1" presStyleCnt="3" custScaleY="958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8530A-C25B-40C5-89D7-A2A5469E9C27}" type="pres">
      <dgm:prSet presAssocID="{A0B75D2E-2502-4B60-B2A0-CF65C61B55ED}" presName="spacer" presStyleCnt="0"/>
      <dgm:spPr/>
    </dgm:pt>
    <dgm:pt modelId="{F7CDB92E-5567-476A-8532-FA83053A6DF4}" type="pres">
      <dgm:prSet presAssocID="{E95CFD15-0C35-45BE-9A0E-BA2C32A275F9}" presName="parentText" presStyleLbl="node1" presStyleIdx="2" presStyleCnt="3" custScaleY="121120" custLinFactY="-263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297C5A-4003-4B64-A319-420DF51B4785}" type="presOf" srcId="{B3D01FC1-4CBF-4236-8C34-7EA30A8CC71D}" destId="{BD6DE0FF-3144-4F1F-9927-92C97FC36FC1}" srcOrd="0" destOrd="0" presId="urn:microsoft.com/office/officeart/2005/8/layout/vList2"/>
    <dgm:cxn modelId="{8BB2F3A5-1389-41C5-996B-0C91DD732165}" type="presOf" srcId="{3EBD1B4D-1B9A-4B9C-A465-710E330D3E4F}" destId="{0E3716B4-CD75-4D36-8141-D3A505D5C6DA}" srcOrd="0" destOrd="0" presId="urn:microsoft.com/office/officeart/2005/8/layout/vList2"/>
    <dgm:cxn modelId="{460CB072-CD3F-452C-B1D7-F26FC1887096}" type="presOf" srcId="{E95CFD15-0C35-45BE-9A0E-BA2C32A275F9}" destId="{F7CDB92E-5567-476A-8532-FA83053A6DF4}" srcOrd="0" destOrd="0" presId="urn:microsoft.com/office/officeart/2005/8/layout/vList2"/>
    <dgm:cxn modelId="{091DE9F5-72F8-45BF-BFB5-2E872267D4DB}" type="presOf" srcId="{91E07205-3834-4CF8-B776-309F25EA4160}" destId="{EE111FBB-BAA0-488D-B54D-4B0F3FCCD3A2}" srcOrd="0" destOrd="0" presId="urn:microsoft.com/office/officeart/2005/8/layout/vList2"/>
    <dgm:cxn modelId="{A062A231-8CC7-4E0C-8933-18A7FC26FB6A}" srcId="{91E07205-3834-4CF8-B776-309F25EA4160}" destId="{3EBD1B4D-1B9A-4B9C-A465-710E330D3E4F}" srcOrd="1" destOrd="0" parTransId="{296F59A1-76D0-4B00-8128-AC2A7C339964}" sibTransId="{A0B75D2E-2502-4B60-B2A0-CF65C61B55ED}"/>
    <dgm:cxn modelId="{726123F6-0E46-407A-9A26-8DF25F4CAB53}" srcId="{91E07205-3834-4CF8-B776-309F25EA4160}" destId="{B3D01FC1-4CBF-4236-8C34-7EA30A8CC71D}" srcOrd="0" destOrd="0" parTransId="{73C81C9E-B393-4574-B4C6-D627B4D42742}" sibTransId="{FD573B88-D8AA-4EE8-AC54-3235C8C2816B}"/>
    <dgm:cxn modelId="{38BFE65F-68C1-40C2-9B92-1FBCF0234FB9}" srcId="{91E07205-3834-4CF8-B776-309F25EA4160}" destId="{E95CFD15-0C35-45BE-9A0E-BA2C32A275F9}" srcOrd="2" destOrd="0" parTransId="{2F86EC8F-C653-44E8-9A23-ED13D1D8427B}" sibTransId="{4531326C-0814-4A4A-9991-26397BF5034F}"/>
    <dgm:cxn modelId="{227CA5FA-2EEC-4F7A-8AA0-05E6C4E24A53}" type="presParOf" srcId="{EE111FBB-BAA0-488D-B54D-4B0F3FCCD3A2}" destId="{BD6DE0FF-3144-4F1F-9927-92C97FC36FC1}" srcOrd="0" destOrd="0" presId="urn:microsoft.com/office/officeart/2005/8/layout/vList2"/>
    <dgm:cxn modelId="{4BAF625D-3F3D-45C6-B349-6A92A4FE159B}" type="presParOf" srcId="{EE111FBB-BAA0-488D-B54D-4B0F3FCCD3A2}" destId="{9DC2E524-A908-4EA2-8B99-A5447D604CF2}" srcOrd="1" destOrd="0" presId="urn:microsoft.com/office/officeart/2005/8/layout/vList2"/>
    <dgm:cxn modelId="{F2BEB89C-6099-44E8-B814-657739FD6A55}" type="presParOf" srcId="{EE111FBB-BAA0-488D-B54D-4B0F3FCCD3A2}" destId="{0E3716B4-CD75-4D36-8141-D3A505D5C6DA}" srcOrd="2" destOrd="0" presId="urn:microsoft.com/office/officeart/2005/8/layout/vList2"/>
    <dgm:cxn modelId="{00B19129-5C6F-48AB-BDDD-234520056188}" type="presParOf" srcId="{EE111FBB-BAA0-488D-B54D-4B0F3FCCD3A2}" destId="{2E98530A-C25B-40C5-89D7-A2A5469E9C27}" srcOrd="3" destOrd="0" presId="urn:microsoft.com/office/officeart/2005/8/layout/vList2"/>
    <dgm:cxn modelId="{6FC4ABEB-D3BC-45CA-8BB9-97A3C8A36E03}" type="presParOf" srcId="{EE111FBB-BAA0-488D-B54D-4B0F3FCCD3A2}" destId="{F7CDB92E-5567-476A-8532-FA83053A6DF4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9F688-E943-431F-8F4E-CA553C7F5D4C}">
      <dsp:nvSpPr>
        <dsp:cNvPr id="0" name=""/>
        <dsp:cNvSpPr/>
      </dsp:nvSpPr>
      <dsp:spPr>
        <a:xfrm>
          <a:off x="0" y="212"/>
          <a:ext cx="3888432" cy="672470"/>
        </a:xfrm>
        <a:prstGeom prst="roundRect">
          <a:avLst/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শ্রেণি:	৭ম</a:t>
          </a:r>
          <a:endParaRPr lang="en-US" sz="3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827" y="33039"/>
        <a:ext cx="3822778" cy="606816"/>
      </dsp:txXfrm>
    </dsp:sp>
    <dsp:sp modelId="{AD31C5C5-DFEB-4D68-B068-59E688899163}">
      <dsp:nvSpPr>
        <dsp:cNvPr id="0" name=""/>
        <dsp:cNvSpPr/>
      </dsp:nvSpPr>
      <dsp:spPr>
        <a:xfrm>
          <a:off x="0" y="677168"/>
          <a:ext cx="3888432" cy="672470"/>
        </a:xfrm>
        <a:prstGeom prst="roundRect">
          <a:avLst/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বিষয়:	কৃষিশিক্ষা</a:t>
          </a:r>
          <a:endParaRPr lang="en-US" sz="3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827" y="709995"/>
        <a:ext cx="3822778" cy="606816"/>
      </dsp:txXfrm>
    </dsp:sp>
    <dsp:sp modelId="{CD857EFB-A591-4373-BE9F-A36952555A55}">
      <dsp:nvSpPr>
        <dsp:cNvPr id="0" name=""/>
        <dsp:cNvSpPr/>
      </dsp:nvSpPr>
      <dsp:spPr>
        <a:xfrm>
          <a:off x="0" y="1354124"/>
          <a:ext cx="3888432" cy="672470"/>
        </a:xfrm>
        <a:prstGeom prst="roundRect">
          <a:avLst/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অধ্যায়: কৃষিজ উৎপাদন</a:t>
          </a:r>
          <a:endParaRPr lang="en-US" sz="3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827" y="1386951"/>
        <a:ext cx="3822778" cy="606816"/>
      </dsp:txXfrm>
    </dsp:sp>
    <dsp:sp modelId="{2096D5CE-B29C-4E11-BB51-11BE9FAE7EE9}">
      <dsp:nvSpPr>
        <dsp:cNvPr id="0" name=""/>
        <dsp:cNvSpPr/>
      </dsp:nvSpPr>
      <dsp:spPr>
        <a:xfrm>
          <a:off x="0" y="2031292"/>
          <a:ext cx="3888432" cy="672470"/>
        </a:xfrm>
        <a:prstGeom prst="roundRect">
          <a:avLst/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পাঠ:   ১</a:t>
          </a:r>
          <a:r>
            <a:rPr lang="en-US" sz="3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0</a:t>
          </a:r>
          <a:r>
            <a:rPr lang="bn-BD" sz="3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bn-BD" sz="3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</a:br>
          <a:endParaRPr lang="en-US" sz="3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827" y="2064119"/>
        <a:ext cx="3822778" cy="606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1FDEF-E725-4E95-B4D6-72C962C03665}">
      <dsp:nvSpPr>
        <dsp:cNvPr id="0" name=""/>
        <dsp:cNvSpPr/>
      </dsp:nvSpPr>
      <dsp:spPr>
        <a:xfrm>
          <a:off x="0" y="4200"/>
          <a:ext cx="6096000" cy="578584"/>
        </a:xfrm>
        <a:prstGeom prst="round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মো:শামীম</a:t>
          </a:r>
          <a:endParaRPr lang="en-US" sz="3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244" y="32444"/>
        <a:ext cx="6039512" cy="522096"/>
      </dsp:txXfrm>
    </dsp:sp>
    <dsp:sp modelId="{6CE3D716-D14A-4479-B163-186AB33506E3}">
      <dsp:nvSpPr>
        <dsp:cNvPr id="0" name=""/>
        <dsp:cNvSpPr/>
      </dsp:nvSpPr>
      <dsp:spPr>
        <a:xfrm>
          <a:off x="0" y="586868"/>
          <a:ext cx="6096000" cy="578584"/>
        </a:xfrm>
        <a:prstGeom prst="roundRect">
          <a:avLst/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সহকারী শিক্ষক</a:t>
          </a:r>
          <a:r>
            <a:rPr lang="en-US" sz="3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bn-BD" sz="3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কৃষিশিক্ষা</a:t>
          </a:r>
          <a:r>
            <a:rPr lang="en-US" sz="3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r>
            <a:rPr lang="bn-BD" sz="500" kern="1200" dirty="0" smtClean="0">
              <a:solidFill>
                <a:schemeClr val="tx1"/>
              </a:solidFill>
            </a:rPr>
            <a:t>)</a:t>
          </a:r>
          <a:endParaRPr lang="en-US" sz="500" kern="1200" dirty="0">
            <a:solidFill>
              <a:schemeClr val="tx1"/>
            </a:solidFill>
          </a:endParaRPr>
        </a:p>
      </dsp:txBody>
      <dsp:txXfrm>
        <a:off x="28244" y="615112"/>
        <a:ext cx="6039512" cy="522096"/>
      </dsp:txXfrm>
    </dsp:sp>
    <dsp:sp modelId="{0E1B5392-A479-4A49-8B1C-5425FD274FBD}">
      <dsp:nvSpPr>
        <dsp:cNvPr id="0" name=""/>
        <dsp:cNvSpPr/>
      </dsp:nvSpPr>
      <dsp:spPr>
        <a:xfrm>
          <a:off x="0" y="1172646"/>
          <a:ext cx="6096000" cy="578584"/>
        </a:xfrm>
        <a:prstGeom prst="roundRect">
          <a:avLst/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হাজী আহমাদ আলী আলিয়া কামিল মাদরাসা, সিরাজগঞ্জ</a:t>
          </a:r>
          <a:endParaRPr lang="en-US" sz="2400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244" y="1200890"/>
        <a:ext cx="6039512" cy="522096"/>
      </dsp:txXfrm>
    </dsp:sp>
    <dsp:sp modelId="{FF2DFFDE-D550-4B0F-9400-F11A93A4D888}">
      <dsp:nvSpPr>
        <dsp:cNvPr id="0" name=""/>
        <dsp:cNvSpPr/>
      </dsp:nvSpPr>
      <dsp:spPr>
        <a:xfrm>
          <a:off x="0" y="1758423"/>
          <a:ext cx="6096000" cy="578584"/>
        </a:xfrm>
        <a:prstGeom prst="roundRect">
          <a:avLst/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মোবাইল:০১৯২০৫৬৬৪১</a:t>
          </a:r>
          <a:endParaRPr lang="en-US" sz="5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244" y="1786667"/>
        <a:ext cx="6039512" cy="522096"/>
      </dsp:txXfrm>
    </dsp:sp>
    <dsp:sp modelId="{3372AA2A-88CE-4FE0-9C98-030B117705D6}">
      <dsp:nvSpPr>
        <dsp:cNvPr id="0" name=""/>
        <dsp:cNvSpPr/>
      </dsp:nvSpPr>
      <dsp:spPr>
        <a:xfrm>
          <a:off x="0" y="2344201"/>
          <a:ext cx="6096000" cy="578584"/>
        </a:xfrm>
        <a:prstGeom prst="roundRect">
          <a:avLst/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E-mail:shameemjamuna60@gmail.co</a:t>
          </a:r>
          <a:r>
            <a:rPr lang="en-US" sz="500" kern="1200" dirty="0" smtClean="0">
              <a:solidFill>
                <a:schemeClr val="tx1"/>
              </a:solidFill>
            </a:rPr>
            <a:t>m</a:t>
          </a:r>
          <a:endParaRPr lang="en-US" sz="500" kern="1200" dirty="0">
            <a:solidFill>
              <a:schemeClr val="tx1"/>
            </a:solidFill>
          </a:endParaRPr>
        </a:p>
      </dsp:txBody>
      <dsp:txXfrm>
        <a:off x="28244" y="2372445"/>
        <a:ext cx="6039512" cy="5220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F0539-1F21-4924-A922-B321262265A0}">
      <dsp:nvSpPr>
        <dsp:cNvPr id="0" name=""/>
        <dsp:cNvSpPr/>
      </dsp:nvSpPr>
      <dsp:spPr>
        <a:xfrm>
          <a:off x="4111334" y="404332"/>
          <a:ext cx="3196860" cy="2125417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854200">
            <a:schemeClr val="accent4">
              <a:lumMod val="40000"/>
              <a:lumOff val="60000"/>
              <a:alpha val="46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i="1" u="none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এই পাঠ শেষে শিক্ষার্থীরা-</a:t>
          </a:r>
          <a:endParaRPr lang="en-US" sz="3600" u="none" kern="1200" dirty="0">
            <a:solidFill>
              <a:schemeClr val="bg1"/>
            </a:solidFill>
          </a:endParaRPr>
        </a:p>
      </dsp:txBody>
      <dsp:txXfrm>
        <a:off x="4579503" y="715592"/>
        <a:ext cx="2260522" cy="1502897"/>
      </dsp:txXfrm>
    </dsp:sp>
    <dsp:sp modelId="{988F1D99-0880-4BFB-AD8F-CD4CAC1E2A26}">
      <dsp:nvSpPr>
        <dsp:cNvPr id="0" name=""/>
        <dsp:cNvSpPr/>
      </dsp:nvSpPr>
      <dsp:spPr>
        <a:xfrm rot="10999499">
          <a:off x="3938727" y="1355914"/>
          <a:ext cx="178825" cy="26858"/>
        </a:xfrm>
        <a:custGeom>
          <a:avLst/>
          <a:gdLst/>
          <a:ahLst/>
          <a:cxnLst/>
          <a:rect l="0" t="0" r="0" b="0"/>
          <a:pathLst>
            <a:path>
              <a:moveTo>
                <a:pt x="0" y="13429"/>
              </a:moveTo>
              <a:lnTo>
                <a:pt x="178825" y="13429"/>
              </a:lnTo>
            </a:path>
          </a:pathLst>
        </a:custGeom>
        <a:noFill/>
        <a:ln w="762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023670" y="1364873"/>
        <a:ext cx="8941" cy="8941"/>
      </dsp:txXfrm>
    </dsp:sp>
    <dsp:sp modelId="{47991AFF-1D0A-47B8-918D-3EC859CBC45F}">
      <dsp:nvSpPr>
        <dsp:cNvPr id="0" name=""/>
        <dsp:cNvSpPr/>
      </dsp:nvSpPr>
      <dsp:spPr>
        <a:xfrm>
          <a:off x="67341" y="179489"/>
          <a:ext cx="3882178" cy="2145030"/>
        </a:xfrm>
        <a:prstGeom prst="ellipse">
          <a:avLst/>
        </a:prstGeom>
        <a:gradFill flip="none" rotWithShape="1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১.মুরগি পালন পদ্ধতির প্রকারভেদ  বর্ণনা করতে পারবে</a:t>
          </a:r>
          <a:endParaRPr lang="en-US" sz="3600" kern="1200" dirty="0"/>
        </a:p>
      </dsp:txBody>
      <dsp:txXfrm>
        <a:off x="635873" y="493621"/>
        <a:ext cx="2745114" cy="1516766"/>
      </dsp:txXfrm>
    </dsp:sp>
    <dsp:sp modelId="{E89FC9AB-28A6-47B6-A9A6-8A82D677428F}">
      <dsp:nvSpPr>
        <dsp:cNvPr id="0" name=""/>
        <dsp:cNvSpPr/>
      </dsp:nvSpPr>
      <dsp:spPr>
        <a:xfrm rot="151616">
          <a:off x="7304537" y="1530688"/>
          <a:ext cx="303457" cy="26858"/>
        </a:xfrm>
        <a:custGeom>
          <a:avLst/>
          <a:gdLst/>
          <a:ahLst/>
          <a:cxnLst/>
          <a:rect l="0" t="0" r="0" b="0"/>
          <a:pathLst>
            <a:path>
              <a:moveTo>
                <a:pt x="0" y="13429"/>
              </a:moveTo>
              <a:lnTo>
                <a:pt x="303457" y="13429"/>
              </a:lnTo>
            </a:path>
          </a:pathLst>
        </a:custGeom>
        <a:noFill/>
        <a:ln w="762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448680" y="1536531"/>
        <a:ext cx="15172" cy="15172"/>
      </dsp:txXfrm>
    </dsp:sp>
    <dsp:sp modelId="{8EAD393E-3E96-465C-9B2C-FDA6D2DBF415}">
      <dsp:nvSpPr>
        <dsp:cNvPr id="0" name=""/>
        <dsp:cNvSpPr/>
      </dsp:nvSpPr>
      <dsp:spPr>
        <a:xfrm>
          <a:off x="7601306" y="645066"/>
          <a:ext cx="3750513" cy="1976421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৩.বিভিন্ন পালন পদ্ধতি ব্যাখ্যা করতে পারবে</a:t>
          </a:r>
          <a:endParaRPr lang="en-US" sz="3600" kern="1200" dirty="0"/>
        </a:p>
      </dsp:txBody>
      <dsp:txXfrm>
        <a:off x="8150556" y="934506"/>
        <a:ext cx="2652013" cy="1397541"/>
      </dsp:txXfrm>
    </dsp:sp>
    <dsp:sp modelId="{964145AF-A988-4188-A903-F5A3B8DB1BA3}">
      <dsp:nvSpPr>
        <dsp:cNvPr id="0" name=""/>
        <dsp:cNvSpPr/>
      </dsp:nvSpPr>
      <dsp:spPr>
        <a:xfrm rot="5496287">
          <a:off x="5552881" y="2639741"/>
          <a:ext cx="247306" cy="26858"/>
        </a:xfrm>
        <a:custGeom>
          <a:avLst/>
          <a:gdLst/>
          <a:ahLst/>
          <a:cxnLst/>
          <a:rect l="0" t="0" r="0" b="0"/>
          <a:pathLst>
            <a:path>
              <a:moveTo>
                <a:pt x="0" y="13429"/>
              </a:moveTo>
              <a:lnTo>
                <a:pt x="247306" y="13429"/>
              </a:lnTo>
            </a:path>
          </a:pathLst>
        </a:custGeom>
        <a:noFill/>
        <a:ln w="762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670351" y="2646987"/>
        <a:ext cx="12365" cy="12365"/>
      </dsp:txXfrm>
    </dsp:sp>
    <dsp:sp modelId="{6467E04A-0C3F-45AA-A952-3052637B4A44}">
      <dsp:nvSpPr>
        <dsp:cNvPr id="0" name=""/>
        <dsp:cNvSpPr/>
      </dsp:nvSpPr>
      <dsp:spPr>
        <a:xfrm>
          <a:off x="3944211" y="2776598"/>
          <a:ext cx="3396614" cy="2181443"/>
        </a:xfrm>
        <a:prstGeom prst="ellipse">
          <a:avLst/>
        </a:prstGeom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২.মুরগি পালন পদ্ধতির বিভিন্ন সুবিধা বর্ণনা করতে পারবে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41634" y="3096063"/>
        <a:ext cx="2401768" cy="15425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DE0FF-3144-4F1F-9927-92C97FC36FC1}">
      <dsp:nvSpPr>
        <dsp:cNvPr id="0" name=""/>
        <dsp:cNvSpPr/>
      </dsp:nvSpPr>
      <dsp:spPr>
        <a:xfrm>
          <a:off x="0" y="287102"/>
          <a:ext cx="8820443" cy="1132838"/>
        </a:xfrm>
        <a:prstGeom prst="roundRect">
          <a:avLst/>
        </a:prstGeom>
        <a:gradFill flip="none" rotWithShape="0">
          <a:gsLst>
            <a:gs pos="0">
              <a:schemeClr val="accent1">
                <a:lumMod val="75000"/>
                <a:tint val="66000"/>
                <a:satMod val="160000"/>
              </a:schemeClr>
            </a:gs>
            <a:gs pos="50000">
              <a:schemeClr val="accent1">
                <a:lumMod val="75000"/>
                <a:tint val="44500"/>
                <a:satMod val="160000"/>
              </a:schemeClr>
            </a:gs>
            <a:gs pos="100000">
              <a:schemeClr val="accent1">
                <a:lumMod val="75000"/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অর্ধ-আবদ্ধ পদ্দতিতে কোন কোন জাতের মুরগি পালন করা ভাল?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301" y="342403"/>
        <a:ext cx="8709841" cy="1022236"/>
      </dsp:txXfrm>
    </dsp:sp>
    <dsp:sp modelId="{0E3716B4-CD75-4D36-8141-D3A505D5C6DA}">
      <dsp:nvSpPr>
        <dsp:cNvPr id="0" name=""/>
        <dsp:cNvSpPr/>
      </dsp:nvSpPr>
      <dsp:spPr>
        <a:xfrm>
          <a:off x="0" y="1288513"/>
          <a:ext cx="8820443" cy="753839"/>
        </a:xfrm>
        <a:prstGeom prst="roundRect">
          <a:avLst/>
        </a:prstGeom>
        <a:gradFill flip="none" rotWithShape="0">
          <a:gsLst>
            <a:gs pos="0">
              <a:schemeClr val="accent1">
                <a:lumMod val="75000"/>
                <a:tint val="66000"/>
                <a:satMod val="160000"/>
              </a:schemeClr>
            </a:gs>
            <a:gs pos="50000">
              <a:schemeClr val="accent1">
                <a:lumMod val="75000"/>
                <a:tint val="44500"/>
                <a:satMod val="160000"/>
              </a:schemeClr>
            </a:gs>
            <a:gs pos="100000">
              <a:schemeClr val="accent1">
                <a:lumMod val="75000"/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আবদ্ধ পদ্ধতিতে কোন কোন জাতের মুরগি পালন লাভজনক?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799" y="1325312"/>
        <a:ext cx="8746845" cy="680241"/>
      </dsp:txXfrm>
    </dsp:sp>
    <dsp:sp modelId="{F7CDB92E-5567-476A-8532-FA83053A6DF4}">
      <dsp:nvSpPr>
        <dsp:cNvPr id="0" name=""/>
        <dsp:cNvSpPr/>
      </dsp:nvSpPr>
      <dsp:spPr>
        <a:xfrm>
          <a:off x="0" y="2021650"/>
          <a:ext cx="8820443" cy="952293"/>
        </a:xfrm>
        <a:prstGeom prst="roundRect">
          <a:avLst/>
        </a:prstGeom>
        <a:gradFill flip="none" rotWithShape="0">
          <a:gsLst>
            <a:gs pos="0">
              <a:schemeClr val="accent1">
                <a:lumMod val="75000"/>
                <a:tint val="66000"/>
                <a:satMod val="160000"/>
              </a:schemeClr>
            </a:gs>
            <a:gs pos="50000">
              <a:schemeClr val="accent1">
                <a:lumMod val="75000"/>
                <a:tint val="44500"/>
                <a:satMod val="160000"/>
              </a:schemeClr>
            </a:gs>
            <a:gs pos="100000">
              <a:schemeClr val="accent1">
                <a:lumMod val="75000"/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কোন পালন পদ্ধতিকে মুরগির খামার বলা হয়?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487" y="2068137"/>
        <a:ext cx="8727469" cy="859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FA5C4-1582-4924-976A-1D4F4058FBE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07534-8F04-4AEB-9CDB-B8AF95D5A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6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সম্মানিত কন্টেন্ট ব্যবহারকারী/ শিক্ষকবৃন্দ এই কন্টেন্টটি পাঠদানের পূর্বে </a:t>
            </a:r>
            <a:r>
              <a:rPr lang="bn-BD" sz="16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 পাঠ্য পুস্তকের পাঠটি </a:t>
            </a:r>
            <a:r>
              <a:rPr lang="bn-BD" sz="1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 পড়ে নেবেন 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3415-C3E2-43BD-B8C5-2C555E2F09D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276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ছবি প্রদর্শন করে প্রশ্ন করে উত্তর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বের করে আনার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 ।সবশেষে লেখা প্রদর্শন করবেন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07534-8F04-4AEB-9CDB-B8AF95D5A9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52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ছবি প্রদর্শন করে প্রশ্ন করে উত্তর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বের করে আনার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 ।সবশেষে লেখা প্রদর্শন 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07534-8F04-4AEB-9CDB-B8AF95D5A9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50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ছবি প্রদর্শন করে প্রশ্ন করে উত্তর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বের করে আনার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 ।সবশেষে লেখা প্রদর্শন 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07534-8F04-4AEB-9CDB-B8AF95D5A9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6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ছবি প্রদর্শন করে প্রশ্ন করে উত্তর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বের করে আনার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 ।সবশেষে লেখা প্রদর্শন 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07534-8F04-4AEB-9CDB-B8AF95D5A9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01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ছবি প্রদর্শন করে প্রশ্ন করে উত্তর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বের করে আনার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 ।সবশেষে লেখা প্রদর্শন 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07534-8F04-4AEB-9CDB-B8AF95D5A9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6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ছবি প্রদর্শন করে প্রশ্ন করে উত্তর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বের করে আনার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 ।সবশেষে লেখা প্রদর্শন 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07534-8F04-4AEB-9CDB-B8AF95D5A9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37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ছবি প্রদর্শন করে প্রশ্ন করে উত্তর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বের করে আনার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 ।সবশেষে লেখা প্রদর্শন 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07534-8F04-4AEB-9CDB-B8AF95D5A9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86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ছবি প্রদর্শন করে প্রশ্ন করে উত্তর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বের করে আনার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 ।সবশেষে লেখা প্রদর্শন 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07534-8F04-4AEB-9CDB-B8AF95D5A9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257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ছবি প্রদর্শন করে প্রশ্ন করে উত্তর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বের করে আনার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 ।সবশেষে লেখা প্রদর্শন 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07534-8F04-4AEB-9CDB-B8AF95D5A9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11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মুখে মুখে প্রশ্ন করে মূল্যায়ন করবেন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07534-8F04-4AEB-9CDB-B8AF95D5A99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9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স্বাগতম জানিয়ে ছবিটির পটভূমি জানতে চাইবেন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3415-C3E2-43BD-B8C5-2C555E2F09D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4702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স্কুল কর্তৃপক্ষের নিকট থেকে অনুমতি নিয়ে নিকটস্থ একটি</a:t>
            </a:r>
            <a:r>
              <a:rPr lang="bn-BD" baseline="0" dirty="0" smtClean="0"/>
              <a:t> মুরগির খামার পরিদর্শন করার ব্যবস্থা করবেন ।পরিদর্শন শেষে প্রত্যেক ছাত্রকে একটি পরিদর্শন প্রতিবেদন তৈরি করে জমা দিতে বলবেন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07534-8F04-4AEB-9CDB-B8AF95D5A9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050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সবাইকে</a:t>
            </a:r>
            <a:r>
              <a:rPr lang="bn-BD" baseline="0" dirty="0" smtClean="0"/>
              <a:t> ধন্যবাদ জানিয়ে পাঠ শেষ করবেন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07534-8F04-4AEB-9CDB-B8AF95D5A99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78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F1DC650-0F64-4992-85D8-64FA2FF678D6}" type="datetime1">
              <a:rPr lang="en-US" smtClean="0"/>
              <a:t>8/6/2016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015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পাঠ ঘোষণার আগে ছবিটি সম্পর্কে প্রশ্ন</a:t>
            </a:r>
            <a:r>
              <a:rPr lang="bn-BD" baseline="0" dirty="0" smtClean="0"/>
              <a:t> করে পাঠের </a:t>
            </a:r>
            <a:r>
              <a:rPr lang="bn-BD" baseline="0" dirty="0" smtClean="0"/>
              <a:t>শিরোনাম </a:t>
            </a:r>
            <a:r>
              <a:rPr lang="bn-BD" baseline="0" dirty="0" smtClean="0"/>
              <a:t>বের করে আনার </a:t>
            </a:r>
            <a:r>
              <a:rPr lang="bn-BD" baseline="0" dirty="0" smtClean="0"/>
              <a:t>চেষ্টা </a:t>
            </a:r>
            <a:r>
              <a:rPr lang="bn-BD" baseline="0" dirty="0" smtClean="0"/>
              <a:t>করবেন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07534-8F04-4AEB-9CDB-B8AF95D5A9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21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পাঠ ঘোষণার আগে ছবিটি সম্পর্কে প্রশ্ন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 পাঠের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বের করে আনার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 এবং সবশেষে পাঠ ঘোষণা 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07534-8F04-4AEB-9CDB-B8AF95D5A9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65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শিখনফল বুঝিয়ে বলবেন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07534-8F04-4AEB-9CDB-B8AF95D5A9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10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বলবেন “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ধরনের মুরগি পালন পদ্ধতি?” উত্তর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শুনে বোর্ডে লিখবেন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07534-8F04-4AEB-9CDB-B8AF95D5A9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1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সংখ্যা সীমিত রাখার জন্য এখানে ট্রিগার কমান্ড ব্যবহার করা হয়েছে ।শিক্ষক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 লেখার উপর</a:t>
            </a:r>
            <a:r>
              <a:rPr lang="bn-BD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পর্যায়ক্রমে ক্লিক করতে থাকবেন ।সবশেষে একক কাজ দেবেন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07534-8F04-4AEB-9CDB-B8AF95D5A9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21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স্লাইড</a:t>
            </a:r>
            <a:r>
              <a:rPr lang="bn-BD" baseline="0" dirty="0" smtClean="0"/>
              <a:t> সংখ্যা সীমিত রাখার জন্য এখানে ট্রিগার কমান্ড ব্যবহার করা হয়েছে ।শিক্ষক </a:t>
            </a:r>
            <a:r>
              <a:rPr lang="bn-BD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অর্ধ-আবদ্ধ পদ্ধতি-দেখতে উক্ত লেখার উপর</a:t>
            </a:r>
            <a:r>
              <a:rPr lang="bn-BD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পর্যায়ক্রমে ক্লিক করতে থাকবেন ।সবশেষে দলীয়  কাজ দেবেন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07534-8F04-4AEB-9CDB-B8AF95D5A9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3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0F62-0551-45B9-89FD-6D41F6447CCB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80FA-0BFE-4A63-B021-84C9F601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09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0F62-0551-45B9-89FD-6D41F6447CCB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80FA-0BFE-4A63-B021-84C9F601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59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0F62-0551-45B9-89FD-6D41F6447CCB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80FA-0BFE-4A63-B021-84C9F601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9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0F62-0551-45B9-89FD-6D41F6447CCB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80FA-0BFE-4A63-B021-84C9F601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9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0F62-0551-45B9-89FD-6D41F6447CCB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80FA-0BFE-4A63-B021-84C9F601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6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0F62-0551-45B9-89FD-6D41F6447CCB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80FA-0BFE-4A63-B021-84C9F601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2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0F62-0551-45B9-89FD-6D41F6447CCB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80FA-0BFE-4A63-B021-84C9F601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2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0F62-0551-45B9-89FD-6D41F6447CCB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80FA-0BFE-4A63-B021-84C9F601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85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0F62-0551-45B9-89FD-6D41F6447CCB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80FA-0BFE-4A63-B021-84C9F601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3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0F62-0551-45B9-89FD-6D41F6447CCB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80FA-0BFE-4A63-B021-84C9F601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57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0F62-0551-45B9-89FD-6D41F6447CCB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80FA-0BFE-4A63-B021-84C9F601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4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B0F62-0551-45B9-89FD-6D41F6447CCB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680FA-0BFE-4A63-B021-84C9F601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1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QuickStyle" Target="../diagrams/quickStyle2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12" Type="http://schemas.openxmlformats.org/officeDocument/2006/relationships/diagramLayout" Target="../diagrams/layout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11" Type="http://schemas.openxmlformats.org/officeDocument/2006/relationships/diagramData" Target="../diagrams/data2.xml"/><Relationship Id="rId5" Type="http://schemas.openxmlformats.org/officeDocument/2006/relationships/diagramLayout" Target="../diagrams/layout1.xml"/><Relationship Id="rId15" Type="http://schemas.microsoft.com/office/2007/relationships/diagramDrawing" Target="../diagrams/drawing2.xml"/><Relationship Id="rId10" Type="http://schemas.openxmlformats.org/officeDocument/2006/relationships/image" Target="../media/image4.jpg"/><Relationship Id="rId4" Type="http://schemas.openxmlformats.org/officeDocument/2006/relationships/diagramData" Target="../diagrams/data1.xml"/><Relationship Id="rId9" Type="http://schemas.openxmlformats.org/officeDocument/2006/relationships/image" Target="../media/image3.jpg"/><Relationship Id="rId14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image" Target="../media/image13.jpg"/><Relationship Id="rId18" Type="http://schemas.openxmlformats.org/officeDocument/2006/relationships/image" Target="../media/image17.jpg"/><Relationship Id="rId3" Type="http://schemas.openxmlformats.org/officeDocument/2006/relationships/audio" Target="../media/audio1.wav"/><Relationship Id="rId21" Type="http://schemas.openxmlformats.org/officeDocument/2006/relationships/image" Target="../media/image20.jpg"/><Relationship Id="rId7" Type="http://schemas.openxmlformats.org/officeDocument/2006/relationships/diagramColors" Target="../diagrams/colors4.xml"/><Relationship Id="rId12" Type="http://schemas.openxmlformats.org/officeDocument/2006/relationships/image" Target="../media/image12.jpg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6.pn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11.jpg"/><Relationship Id="rId5" Type="http://schemas.openxmlformats.org/officeDocument/2006/relationships/diagramLayout" Target="../diagrams/layout4.xml"/><Relationship Id="rId15" Type="http://schemas.openxmlformats.org/officeDocument/2006/relationships/image" Target="../media/image15.jpg"/><Relationship Id="rId23" Type="http://schemas.openxmlformats.org/officeDocument/2006/relationships/image" Target="../media/image22.jpg"/><Relationship Id="rId10" Type="http://schemas.openxmlformats.org/officeDocument/2006/relationships/image" Target="../media/image10.jpg"/><Relationship Id="rId19" Type="http://schemas.openxmlformats.org/officeDocument/2006/relationships/image" Target="../media/image18.jpg"/><Relationship Id="rId4" Type="http://schemas.openxmlformats.org/officeDocument/2006/relationships/diagramData" Target="../diagrams/data4.xml"/><Relationship Id="rId9" Type="http://schemas.openxmlformats.org/officeDocument/2006/relationships/image" Target="../media/image9.jp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13" Type="http://schemas.openxmlformats.org/officeDocument/2006/relationships/image" Target="../media/image33.jpg"/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12" Type="http://schemas.openxmlformats.org/officeDocument/2006/relationships/image" Target="../media/image32.jp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jpg"/><Relationship Id="rId5" Type="http://schemas.openxmlformats.org/officeDocument/2006/relationships/image" Target="../media/image25.png"/><Relationship Id="rId15" Type="http://schemas.openxmlformats.org/officeDocument/2006/relationships/image" Target="../media/image35.jpg"/><Relationship Id="rId10" Type="http://schemas.openxmlformats.org/officeDocument/2006/relationships/image" Target="../media/image30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Relationship Id="rId1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>
            <a:off x="1817025" y="608913"/>
            <a:ext cx="8415076" cy="1645563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এই স্লাইডটি শুধুমাত্র শিক্ষকবৃন্দ তথা কন্টেন্ট </a:t>
            </a:r>
          </a:p>
          <a:p>
            <a:pPr algn="ctr"/>
            <a:r>
              <a:rPr lang="bn-BD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ব্যবহারকারীর জন্য</a:t>
            </a:r>
            <a:endParaRPr lang="bn-B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07583" y="2511390"/>
            <a:ext cx="10071279" cy="304423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432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সম্মানিত কন্টেন্ট ব্যবহারকারী/ শিক্ষকবৃন্দ এই কন্টেন্টটি পাঠদানের পূর্বে স্লাইড নোটের নির্দেশনাগুলো পড়ে নেবেন</a:t>
            </a:r>
            <a:r>
              <a:rPr lang="bn-BD" sz="432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। এ ছাড়াও </a:t>
            </a:r>
            <a:r>
              <a:rPr lang="bn-BD" sz="432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শিক্ষক প্রয়োজনবোধে নিজস্ব কৌশল প্রয়োগ করতে পারবেন।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4491-BB7B-4988-8626-07127BDD19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670" y="5718219"/>
            <a:ext cx="8847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পদ্ধতিতে মুরগিকে আবদ্ধ অবস্থায় ঘরের মধ্যে পালন করা হয়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4483850" y="501195"/>
            <a:ext cx="3211154" cy="91940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.আবদ্ধ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365" y="1702766"/>
            <a:ext cx="4984124" cy="3733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0851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5887" y="5351451"/>
            <a:ext cx="9182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পদ্ধতিতে ঘরকে মুরগি পালন উপযোগী করে নির্মাণ করা হয়। একে মুরগির খামার বলা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205" y="1930666"/>
            <a:ext cx="4922608" cy="3263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27" y="1930666"/>
            <a:ext cx="4782482" cy="3263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9" name="Flowchart: Alternate Process 8"/>
          <p:cNvSpPr/>
          <p:nvPr/>
        </p:nvSpPr>
        <p:spPr>
          <a:xfrm>
            <a:off x="4511628" y="531217"/>
            <a:ext cx="3211154" cy="91940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.আবদ্ধ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12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0411" y="5767461"/>
            <a:ext cx="6748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পদ্ধতিতে মুরগিকে মেঝেতে পালন করা হয়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461" y="1805780"/>
            <a:ext cx="5161093" cy="3413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10" name="Flowchart: Alternate Process 9"/>
          <p:cNvSpPr/>
          <p:nvPr/>
        </p:nvSpPr>
        <p:spPr>
          <a:xfrm>
            <a:off x="4418986" y="390340"/>
            <a:ext cx="3211154" cy="91940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.আবদ্ধ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99" y="1805780"/>
            <a:ext cx="5082931" cy="3413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3418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21132" y="5864812"/>
            <a:ext cx="6606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পদ্ধতিতে মুরগিকে খাঁচায়ও পালন করা 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8" y="1868351"/>
            <a:ext cx="5459566" cy="3747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033" y="1868351"/>
            <a:ext cx="5556540" cy="3747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8" name="Flowchart: Alternate Process 7"/>
          <p:cNvSpPr/>
          <p:nvPr/>
        </p:nvSpPr>
        <p:spPr>
          <a:xfrm>
            <a:off x="4511628" y="502824"/>
            <a:ext cx="3211154" cy="91940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.আবদ্ধ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8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15375" y="5713110"/>
            <a:ext cx="9092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 মুরগি পালনে খাঁচা পদ্ধতি বেশ জনপ্রিয়তা পেয়েছে।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8" y="1897740"/>
            <a:ext cx="4527876" cy="3378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131" y="1897740"/>
            <a:ext cx="5755222" cy="3378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9" name="Flowchart: Alternate Process 8"/>
          <p:cNvSpPr/>
          <p:nvPr/>
        </p:nvSpPr>
        <p:spPr>
          <a:xfrm>
            <a:off x="4511628" y="541461"/>
            <a:ext cx="3211154" cy="91940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.আবদ্ধ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0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4546" y="5602311"/>
            <a:ext cx="9131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পদ্ধতিতে মুরগিকে প্রয়োজনীয় খাদ্য ও পানি সরবরাহ করা হয়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6" y="1732348"/>
            <a:ext cx="5287585" cy="3155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397" y="1732348"/>
            <a:ext cx="5119076" cy="3161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8" name="Flowchart: Alternate Process 7"/>
          <p:cNvSpPr/>
          <p:nvPr/>
        </p:nvSpPr>
        <p:spPr>
          <a:xfrm>
            <a:off x="4511628" y="515703"/>
            <a:ext cx="3211154" cy="91940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.আবদ্ধ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79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25918" y="5653825"/>
            <a:ext cx="757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পদ্ধতিতে ব্যবস্থাপনা খরচ বেশী এবং লাভও বেশী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179" y="1983354"/>
            <a:ext cx="5247392" cy="3090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58" y="1983354"/>
            <a:ext cx="4721310" cy="3090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8" name="Flowchart: Alternate Process 7"/>
          <p:cNvSpPr/>
          <p:nvPr/>
        </p:nvSpPr>
        <p:spPr>
          <a:xfrm>
            <a:off x="4511628" y="567219"/>
            <a:ext cx="3211154" cy="91940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.আবদ্ধ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7730" y="5203065"/>
            <a:ext cx="11616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 জাতের ডিম পাড়া মুরগি, ব্রয়লার, লেয়ার হাইব্রিড মুরগি আবদ্ধ পদ্ধতিতে পালন করা হয়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986" y="1977362"/>
            <a:ext cx="3388079" cy="2996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359" y="729052"/>
            <a:ext cx="3570869" cy="2763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13" name="Flowchart: Alternate Process 12"/>
          <p:cNvSpPr/>
          <p:nvPr/>
        </p:nvSpPr>
        <p:spPr>
          <a:xfrm>
            <a:off x="4507448" y="483693"/>
            <a:ext cx="3211154" cy="91940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.আবদ্ধ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92" y="729052"/>
            <a:ext cx="3575400" cy="2746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2740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4863" y="5486399"/>
            <a:ext cx="7791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পদ্ধতিতে অল্প জায়গায় বেশী মুরগি পালন করা 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482" y="1794473"/>
            <a:ext cx="4285714" cy="3006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701" y="1794474"/>
            <a:ext cx="4651191" cy="3006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8" name="Flowchart: Alternate Process 7"/>
          <p:cNvSpPr/>
          <p:nvPr/>
        </p:nvSpPr>
        <p:spPr>
          <a:xfrm>
            <a:off x="4418986" y="490755"/>
            <a:ext cx="3211154" cy="91940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.আবদ্ধ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33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6451" y="463641"/>
            <a:ext cx="1732231" cy="91940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50058514"/>
              </p:ext>
            </p:extLst>
          </p:nvPr>
        </p:nvGraphicFramePr>
        <p:xfrm>
          <a:off x="1913207" y="1815739"/>
          <a:ext cx="8820443" cy="3150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920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6DE0FF-3144-4F1F-9927-92C97FC36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BD6DE0FF-3144-4F1F-9927-92C97FC36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BD6DE0FF-3144-4F1F-9927-92C97FC36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3716B4-CD75-4D36-8141-D3A505D5C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0E3716B4-CD75-4D36-8141-D3A505D5C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0E3716B4-CD75-4D36-8141-D3A505D5C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CDB92E-5567-476A-8532-FA83053A6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F7CDB92E-5567-476A-8532-FA83053A6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F7CDB92E-5567-476A-8532-FA83053A6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2853" y="407338"/>
            <a:ext cx="3443419" cy="10215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63" y="1885949"/>
            <a:ext cx="9893798" cy="3581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905000">
              <a:schemeClr val="accent5">
                <a:satMod val="175000"/>
                <a:alpha val="40000"/>
              </a:schemeClr>
            </a:glow>
            <a:reflection blurRad="12700" stA="38000" endPos="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015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93">
        <p14:warp dir="in"/>
      </p:transition>
    </mc:Choice>
    <mc:Fallback xmlns="">
      <p:transition spd="slow" advTm="100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mph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2305" y="450761"/>
            <a:ext cx="2537137" cy="9194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844" y="1988868"/>
            <a:ext cx="4210721" cy="2672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290" y="5135194"/>
            <a:ext cx="11359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বাণিজ্যিক মুরগির খামার পরিদর্শন করে শিক্ষকের নিকট প্রতিবেদন জমা দাও।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43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6457" y="654838"/>
            <a:ext cx="1776211" cy="9485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812" y="1788835"/>
            <a:ext cx="2779020" cy="26053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60" y="1812869"/>
            <a:ext cx="2581297" cy="25812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3508" y="5165024"/>
            <a:ext cx="4932609" cy="919401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সুস্থ্য থাকুন, সুন্দর থাকুন।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58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56677579"/>
              </p:ext>
            </p:extLst>
          </p:nvPr>
        </p:nvGraphicFramePr>
        <p:xfrm>
          <a:off x="7822832" y="3750988"/>
          <a:ext cx="3888432" cy="270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94" y="1176448"/>
            <a:ext cx="2048398" cy="2206142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Rounded Rectangle 1"/>
          <p:cNvSpPr/>
          <p:nvPr/>
        </p:nvSpPr>
        <p:spPr>
          <a:xfrm>
            <a:off x="2752499" y="2520724"/>
            <a:ext cx="2743200" cy="7559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bn-BD" sz="384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84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4491-BB7B-4988-8626-07127BDD19DC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885" y="1178848"/>
            <a:ext cx="2143878" cy="2526073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6296685" y="2540744"/>
            <a:ext cx="3052293" cy="71508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256355290"/>
              </p:ext>
            </p:extLst>
          </p:nvPr>
        </p:nvGraphicFramePr>
        <p:xfrm>
          <a:off x="454194" y="3466965"/>
          <a:ext cx="6096000" cy="2923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4319311" y="338404"/>
            <a:ext cx="3052293" cy="9194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240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5039">
        <p14:warp dir="in"/>
      </p:transition>
    </mc:Choice>
    <mc:Fallback xmlns="">
      <p:transition spd="slow" advTm="50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20638" y="5623077"/>
            <a:ext cx="5859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কি বুঝতে পারলাম?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483364" y="1567543"/>
            <a:ext cx="6831345" cy="388982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9050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18856" y="362493"/>
            <a:ext cx="7955454" cy="10215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 মনোযোগ দিয়ে লক্ষ করি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00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23" y="2068914"/>
            <a:ext cx="6080457" cy="3776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905000">
              <a:schemeClr val="accent6">
                <a:satMod val="175000"/>
                <a:alpha val="65000"/>
              </a:schemeClr>
            </a:glow>
            <a:reflection blurRad="12700" stA="38000" endPos="0" dist="5000" dir="5400000" sy="-100000" algn="bl" rotWithShape="0"/>
          </a:effectLst>
        </p:spPr>
      </p:pic>
      <p:sp>
        <p:nvSpPr>
          <p:cNvPr id="6" name="Rounded Rectangle 5"/>
          <p:cNvSpPr/>
          <p:nvPr/>
        </p:nvSpPr>
        <p:spPr>
          <a:xfrm>
            <a:off x="4608078" y="1146523"/>
            <a:ext cx="3134356" cy="78319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0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মুরগি পালন পদ্ধতি</a:t>
            </a:r>
            <a:endParaRPr lang="en-US" sz="4000" b="1" cap="none" spc="0" dirty="0">
              <a:ln/>
              <a:effectLst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17685" y="87925"/>
            <a:ext cx="2799551" cy="9194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800" b="1" cap="none" spc="0" dirty="0" smtClean="0">
                <a:ln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b="1" cap="none" spc="0" dirty="0">
              <a:ln/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763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954624" y="334968"/>
            <a:ext cx="2139877" cy="9194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48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83678096"/>
              </p:ext>
            </p:extLst>
          </p:nvPr>
        </p:nvGraphicFramePr>
        <p:xfrm>
          <a:off x="314794" y="1367709"/>
          <a:ext cx="11499836" cy="5108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899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EF0539-1F21-4924-A922-B32126226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9EEF0539-1F21-4924-A922-B32126226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9EEF0539-1F21-4924-A922-B32126226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8F1D99-0880-4BFB-AD8F-CD4CAC1E2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988F1D99-0880-4BFB-AD8F-CD4CAC1E2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988F1D99-0880-4BFB-AD8F-CD4CAC1E2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991AFF-1D0A-47B8-918D-3EC859CBC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47991AFF-1D0A-47B8-918D-3EC859CBC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47991AFF-1D0A-47B8-918D-3EC859CBC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9FC9AB-28A6-47B6-A9A6-8A82D6774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E89FC9AB-28A6-47B6-A9A6-8A82D6774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E89FC9AB-28A6-47B6-A9A6-8A82D6774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AD393E-3E96-465C-9B2C-FDA6D2DBF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8EAD393E-3E96-465C-9B2C-FDA6D2DBF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8EAD393E-3E96-465C-9B2C-FDA6D2DBF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4145AF-A988-4188-A903-F5A3B8DB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964145AF-A988-4188-A903-F5A3B8DB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964145AF-A988-4188-A903-F5A3B8DB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67E04A-0C3F-45AA-A952-3052637B4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6467E04A-0C3F-45AA-A952-3052637B4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6467E04A-0C3F-45AA-A952-3052637B4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769" y="593726"/>
            <a:ext cx="6019800" cy="820738"/>
          </a:xfrm>
        </p:spPr>
        <p:txBody>
          <a:bodyPr>
            <a:norm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ধরনের মুরগি পালন পদ্ধতি?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1824695"/>
            <a:ext cx="6912136" cy="393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39796932"/>
              </p:ext>
            </p:extLst>
          </p:nvPr>
        </p:nvGraphicFramePr>
        <p:xfrm>
          <a:off x="2489995" y="-540517"/>
          <a:ext cx="10905565" cy="91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Flowchart: Alternate Process 3"/>
          <p:cNvSpPr/>
          <p:nvPr/>
        </p:nvSpPr>
        <p:spPr>
          <a:xfrm>
            <a:off x="1731136" y="486800"/>
            <a:ext cx="8086379" cy="919401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990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lvl="0" algn="ctr"/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 করুন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61364" y="2065469"/>
            <a:ext cx="11126398" cy="4459611"/>
            <a:chOff x="515979" y="2021735"/>
            <a:chExt cx="11126398" cy="4459611"/>
          </a:xfrm>
        </p:grpSpPr>
        <p:grpSp>
          <p:nvGrpSpPr>
            <p:cNvPr id="27" name="Group 26"/>
            <p:cNvGrpSpPr/>
            <p:nvPr/>
          </p:nvGrpSpPr>
          <p:grpSpPr>
            <a:xfrm>
              <a:off x="1049982" y="2021735"/>
              <a:ext cx="9912211" cy="3681090"/>
              <a:chOff x="905596" y="1673084"/>
              <a:chExt cx="10168873" cy="3977246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44036" y="1673084"/>
                <a:ext cx="2930433" cy="3977246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5596" y="1673084"/>
                <a:ext cx="6605947" cy="3977246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sp>
          <p:nvSpPr>
            <p:cNvPr id="28" name="TextBox 27"/>
            <p:cNvSpPr txBox="1"/>
            <p:nvPr/>
          </p:nvSpPr>
          <p:spPr>
            <a:xfrm>
              <a:off x="515979" y="5835015"/>
              <a:ext cx="111263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 গ্রামাঞ্চলের বাড়িতে বাড়িতে এ পদ্ধতিতে মুরগি পালন করা হয়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43601" y="2134913"/>
            <a:ext cx="10482693" cy="4321914"/>
            <a:chOff x="695684" y="1825632"/>
            <a:chExt cx="10482693" cy="4321914"/>
          </a:xfrm>
        </p:grpSpPr>
        <p:grpSp>
          <p:nvGrpSpPr>
            <p:cNvPr id="32" name="Group 31"/>
            <p:cNvGrpSpPr/>
            <p:nvPr/>
          </p:nvGrpSpPr>
          <p:grpSpPr>
            <a:xfrm>
              <a:off x="695684" y="1825632"/>
              <a:ext cx="10482693" cy="3440600"/>
              <a:chOff x="695684" y="1812185"/>
              <a:chExt cx="10482693" cy="3440600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5684" y="1816959"/>
                <a:ext cx="5051592" cy="3435826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1537" y="1812185"/>
                <a:ext cx="4816840" cy="34406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sp>
          <p:nvSpPr>
            <p:cNvPr id="33" name="Title 1"/>
            <p:cNvSpPr txBox="1">
              <a:spLocks/>
            </p:cNvSpPr>
            <p:nvPr/>
          </p:nvSpPr>
          <p:spPr>
            <a:xfrm>
              <a:off x="1655507" y="5212444"/>
              <a:ext cx="9206752" cy="93510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অল্প সংখ্যক মুরগি পালনে এ পদ্ধতি খুবই সহজ ও জনপ্রিয়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77853" y="2190778"/>
            <a:ext cx="9117105" cy="4251878"/>
            <a:chOff x="1845088" y="2325248"/>
            <a:chExt cx="9117105" cy="4251878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5666" y="2325248"/>
              <a:ext cx="5711253" cy="362088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stA="16000" endPos="0" dir="5400000" sy="-100000" algn="bl" rotWithShape="0"/>
            </a:effectLst>
          </p:spPr>
        </p:pic>
        <p:sp>
          <p:nvSpPr>
            <p:cNvPr id="38" name="TextBox 37"/>
            <p:cNvSpPr txBox="1"/>
            <p:nvPr/>
          </p:nvSpPr>
          <p:spPr>
            <a:xfrm>
              <a:off x="1845088" y="5930795"/>
              <a:ext cx="91171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 পদ্ধতিতে সম্পূর্ণ মুক্ত বা খোলা অবস্থায় মুরগি পালন করা হয়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40328" y="2013890"/>
            <a:ext cx="10309730" cy="4642714"/>
            <a:chOff x="591671" y="1494139"/>
            <a:chExt cx="10784541" cy="5045069"/>
          </a:xfrm>
        </p:grpSpPr>
        <p:sp>
          <p:nvSpPr>
            <p:cNvPr id="40" name="TextBox 39"/>
            <p:cNvSpPr txBox="1"/>
            <p:nvPr/>
          </p:nvSpPr>
          <p:spPr>
            <a:xfrm>
              <a:off x="591671" y="5338879"/>
              <a:ext cx="107845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 পদ্ধতিতে মুরগি সারাদিন বসতবাড়ির চারপাশে ঘুরে ফিরে নিজের খাদ্য নিজেই সংগ্রহ করে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1493" y="1494139"/>
              <a:ext cx="3682199" cy="382028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242" y="1500016"/>
              <a:ext cx="5098796" cy="383886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43" name="Group 42"/>
          <p:cNvGrpSpPr/>
          <p:nvPr/>
        </p:nvGrpSpPr>
        <p:grpSpPr>
          <a:xfrm>
            <a:off x="2351351" y="2065469"/>
            <a:ext cx="7346424" cy="4514674"/>
            <a:chOff x="2765770" y="1732861"/>
            <a:chExt cx="7346424" cy="4793494"/>
          </a:xfrm>
        </p:grpSpPr>
        <p:sp>
          <p:nvSpPr>
            <p:cNvPr id="44" name="TextBox 43"/>
            <p:cNvSpPr txBox="1"/>
            <p:nvPr/>
          </p:nvSpPr>
          <p:spPr>
            <a:xfrm>
              <a:off x="2765770" y="5880024"/>
              <a:ext cx="7346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এদেরকে বাড়ির উচ্ছিষ্ট খাবারও সরবরাহ করা হয়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6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544" y="1732861"/>
              <a:ext cx="6312876" cy="41068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  <p:grpSp>
        <p:nvGrpSpPr>
          <p:cNvPr id="46" name="Group 45"/>
          <p:cNvGrpSpPr/>
          <p:nvPr/>
        </p:nvGrpSpPr>
        <p:grpSpPr>
          <a:xfrm>
            <a:off x="503438" y="2058432"/>
            <a:ext cx="11140028" cy="4470016"/>
            <a:chOff x="503438" y="1547446"/>
            <a:chExt cx="11140028" cy="4470016"/>
          </a:xfrm>
        </p:grpSpPr>
        <p:sp>
          <p:nvSpPr>
            <p:cNvPr id="47" name="TextBox 46"/>
            <p:cNvSpPr txBox="1"/>
            <p:nvPr/>
          </p:nvSpPr>
          <p:spPr>
            <a:xfrm>
              <a:off x="3329389" y="5371131"/>
              <a:ext cx="55805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সন্ধ্যার সময় নিজ বাসায় ফিরে আসে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9654" y="1547446"/>
              <a:ext cx="5523812" cy="382368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438" y="1547446"/>
              <a:ext cx="5450785" cy="382368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  <p:grpSp>
        <p:nvGrpSpPr>
          <p:cNvPr id="50" name="Group 49"/>
          <p:cNvGrpSpPr/>
          <p:nvPr/>
        </p:nvGrpSpPr>
        <p:grpSpPr>
          <a:xfrm>
            <a:off x="686797" y="2003326"/>
            <a:ext cx="11146615" cy="4653277"/>
            <a:chOff x="686797" y="1465447"/>
            <a:chExt cx="11075984" cy="4673962"/>
          </a:xfrm>
        </p:grpSpPr>
        <p:sp>
          <p:nvSpPr>
            <p:cNvPr id="51" name="TextBox 50"/>
            <p:cNvSpPr txBox="1"/>
            <p:nvPr/>
          </p:nvSpPr>
          <p:spPr>
            <a:xfrm>
              <a:off x="686797" y="5493078"/>
              <a:ext cx="110759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 পদ্ধতিতে মুরগি পালনে করচ কম হয়।কারণ এখানে খাদ্য ও শ্রমিক লাগে না।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171" y="1465447"/>
              <a:ext cx="5029529" cy="402763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789" y="1488822"/>
              <a:ext cx="5345888" cy="40042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  <p:grpSp>
        <p:nvGrpSpPr>
          <p:cNvPr id="54" name="Group 53"/>
          <p:cNvGrpSpPr/>
          <p:nvPr/>
        </p:nvGrpSpPr>
        <p:grpSpPr>
          <a:xfrm>
            <a:off x="334850" y="1654733"/>
            <a:ext cx="11616743" cy="5121699"/>
            <a:chOff x="334850" y="1412687"/>
            <a:chExt cx="11616743" cy="5121699"/>
          </a:xfrm>
        </p:grpSpPr>
        <p:sp>
          <p:nvSpPr>
            <p:cNvPr id="55" name="TextBox 54"/>
            <p:cNvSpPr txBox="1"/>
            <p:nvPr/>
          </p:nvSpPr>
          <p:spPr>
            <a:xfrm>
              <a:off x="334850" y="5334057"/>
              <a:ext cx="116167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বাণিজ্যিকভাবে মুরগি পালনে এ পদ্ধতি ব্যবহার করা হয় না।দেশী মুরগি পালনে এ পদ্ধতি লাভজনক।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369" y="1817083"/>
              <a:ext cx="4928987" cy="337253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113" y="1970582"/>
              <a:ext cx="2580790" cy="2843811"/>
            </a:xfrm>
            <a:prstGeom prst="rect">
              <a:avLst/>
            </a:prstGeom>
          </p:spPr>
        </p:pic>
        <p:grpSp>
          <p:nvGrpSpPr>
            <p:cNvPr id="58" name="Group 57"/>
            <p:cNvGrpSpPr/>
            <p:nvPr/>
          </p:nvGrpSpPr>
          <p:grpSpPr>
            <a:xfrm>
              <a:off x="1931831" y="1961522"/>
              <a:ext cx="4344773" cy="3016403"/>
              <a:chOff x="449225" y="973695"/>
              <a:chExt cx="5862731" cy="3946037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flipV="1">
                <a:off x="449225" y="973695"/>
                <a:ext cx="5682748" cy="3946037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 flipV="1">
                <a:off x="901065" y="973695"/>
                <a:ext cx="5410891" cy="3946037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8807824" y="1412687"/>
              <a:ext cx="1223682" cy="1048125"/>
              <a:chOff x="8807824" y="1412687"/>
              <a:chExt cx="1223682" cy="1048125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 flipV="1">
                <a:off x="8901953" y="1412687"/>
                <a:ext cx="1129553" cy="1007784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807824" y="1817083"/>
                <a:ext cx="107576" cy="64372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243" y="2877866"/>
            <a:ext cx="3142690" cy="3100973"/>
          </a:xfrm>
          <a:prstGeom prst="rect">
            <a:avLst/>
          </a:prstGeom>
        </p:spPr>
      </p:pic>
      <p:sp>
        <p:nvSpPr>
          <p:cNvPr id="70" name="Title 1"/>
          <p:cNvSpPr txBox="1">
            <a:spLocks/>
          </p:cNvSpPr>
          <p:nvPr/>
        </p:nvSpPr>
        <p:spPr>
          <a:xfrm>
            <a:off x="4676103" y="2175169"/>
            <a:ext cx="2445913" cy="826462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3288859" y="5687477"/>
            <a:ext cx="4951457" cy="582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 পদ্ধতির সুবিধা লিপিবদ্ধ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952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70" grpId="0" animBg="1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46804" y="460126"/>
            <a:ext cx="8955517" cy="9194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২.অর্ধ-আবদ্ধ পদ্ধতি-দেখতে এখানে ক্লিক করুন </a:t>
            </a:r>
            <a:endParaRPr lang="bn-B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58819" y="1837126"/>
            <a:ext cx="11322887" cy="4337724"/>
            <a:chOff x="430598" y="1726743"/>
            <a:chExt cx="11322887" cy="4337724"/>
          </a:xfrm>
        </p:grpSpPr>
        <p:sp>
          <p:nvSpPr>
            <p:cNvPr id="6" name="TextBox 5"/>
            <p:cNvSpPr txBox="1"/>
            <p:nvPr/>
          </p:nvSpPr>
          <p:spPr>
            <a:xfrm>
              <a:off x="2642666" y="5418136"/>
              <a:ext cx="5960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 পদ্ধতিতে মুরগির জন্য নির্দিষ্ট ঘর থাকে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30598" y="1726743"/>
              <a:ext cx="11322887" cy="3310491"/>
              <a:chOff x="430598" y="1726743"/>
              <a:chExt cx="11322887" cy="331049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598" y="1740189"/>
                <a:ext cx="6171908" cy="329704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98909" y="1726743"/>
                <a:ext cx="4954576" cy="329704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</p:grpSp>
      <p:grpSp>
        <p:nvGrpSpPr>
          <p:cNvPr id="15" name="Group 14"/>
          <p:cNvGrpSpPr/>
          <p:nvPr/>
        </p:nvGrpSpPr>
        <p:grpSpPr>
          <a:xfrm>
            <a:off x="473528" y="1755277"/>
            <a:ext cx="11483787" cy="4863521"/>
            <a:chOff x="356054" y="1477944"/>
            <a:chExt cx="11483787" cy="4863521"/>
          </a:xfrm>
        </p:grpSpPr>
        <p:sp>
          <p:nvSpPr>
            <p:cNvPr id="10" name="TextBox 9"/>
            <p:cNvSpPr txBox="1"/>
            <p:nvPr/>
          </p:nvSpPr>
          <p:spPr>
            <a:xfrm>
              <a:off x="356054" y="5141136"/>
              <a:ext cx="114837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মুরগির ঘরের চারদিকে বেড়া বা দেয়াল দিয়ে অনেকখানি জায়গা ঘেরাও করা হয়। মুরগি সারাদিন এখানে চড়ে বেড়ায়।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09614" y="1477944"/>
              <a:ext cx="10829898" cy="3559290"/>
              <a:chOff x="785370" y="1452536"/>
              <a:chExt cx="10829898" cy="355929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>
                <a:lum contrast="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6608" y="1452536"/>
                <a:ext cx="5348660" cy="355929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370" y="1452536"/>
                <a:ext cx="5252358" cy="355928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622771" y="1850572"/>
            <a:ext cx="11050323" cy="4500730"/>
            <a:chOff x="634982" y="1696395"/>
            <a:chExt cx="11050323" cy="4500730"/>
          </a:xfrm>
        </p:grpSpPr>
        <p:sp>
          <p:nvSpPr>
            <p:cNvPr id="17" name="TextBox 16"/>
            <p:cNvSpPr txBox="1"/>
            <p:nvPr/>
          </p:nvSpPr>
          <p:spPr>
            <a:xfrm>
              <a:off x="1191273" y="5550794"/>
              <a:ext cx="9890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ঝড় ও বৃষ্টির সময় মুরগি ঘরে গিয়ে উঠে ও রাতে আশ্রয় নিয়ে থাকে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982" y="1696395"/>
              <a:ext cx="5375851" cy="342447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41000" endPos="0" dist="5000" dir="5400000" sy="-100000" algn="bl" rotWithShape="0"/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6649" y="1696395"/>
              <a:ext cx="5278656" cy="342447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41000" endPos="0" dist="5000" dir="5400000" sy="-100000" algn="bl" rotWithShape="0"/>
            </a:effectLst>
          </p:spPr>
        </p:pic>
      </p:grpSp>
      <p:grpSp>
        <p:nvGrpSpPr>
          <p:cNvPr id="8" name="Group 7"/>
          <p:cNvGrpSpPr/>
          <p:nvPr/>
        </p:nvGrpSpPr>
        <p:grpSpPr>
          <a:xfrm>
            <a:off x="925934" y="1909566"/>
            <a:ext cx="10575434" cy="4090314"/>
            <a:chOff x="12549381" y="-1384539"/>
            <a:chExt cx="10575434" cy="4090314"/>
          </a:xfrm>
        </p:grpSpPr>
        <p:sp>
          <p:nvSpPr>
            <p:cNvPr id="25" name="TextBox 24"/>
            <p:cNvSpPr txBox="1"/>
            <p:nvPr/>
          </p:nvSpPr>
          <p:spPr>
            <a:xfrm>
              <a:off x="14778958" y="1997889"/>
              <a:ext cx="64409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এখানে খাদ্য ও পানি সরবরাহ করা হয়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6323" y="-1384539"/>
              <a:ext cx="4938492" cy="328634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9381" y="-1319991"/>
              <a:ext cx="5357853" cy="315724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reflection blurRad="12700" stA="38000" endPos="0" dist="5000" dir="5400000" sy="-100000" algn="bl" rotWithShape="0"/>
            </a:effectLst>
          </p:spPr>
        </p:pic>
      </p:grpSp>
      <p:grpSp>
        <p:nvGrpSpPr>
          <p:cNvPr id="28" name="Group 27"/>
          <p:cNvGrpSpPr/>
          <p:nvPr/>
        </p:nvGrpSpPr>
        <p:grpSpPr>
          <a:xfrm>
            <a:off x="557958" y="1850572"/>
            <a:ext cx="11241741" cy="4575712"/>
            <a:chOff x="470647" y="1751529"/>
            <a:chExt cx="11241741" cy="4575712"/>
          </a:xfrm>
        </p:grpSpPr>
        <p:sp>
          <p:nvSpPr>
            <p:cNvPr id="29" name="TextBox 28"/>
            <p:cNvSpPr txBox="1"/>
            <p:nvPr/>
          </p:nvSpPr>
          <p:spPr>
            <a:xfrm>
              <a:off x="1236372" y="5680910"/>
              <a:ext cx="97750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খাদ্য সরবরাহের কারণে এ পদ্ধতিতে উৎপাদন খরচ বেশী হয়ে থাকে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47" y="1751529"/>
              <a:ext cx="5247573" cy="33734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5472" y="1751529"/>
              <a:ext cx="5846916" cy="337343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  <p:grpSp>
        <p:nvGrpSpPr>
          <p:cNvPr id="32" name="Group 31"/>
          <p:cNvGrpSpPr/>
          <p:nvPr/>
        </p:nvGrpSpPr>
        <p:grpSpPr>
          <a:xfrm>
            <a:off x="575860" y="1902762"/>
            <a:ext cx="11135737" cy="4775895"/>
            <a:chOff x="630635" y="1728911"/>
            <a:chExt cx="11135737" cy="4775895"/>
          </a:xfrm>
        </p:grpSpPr>
        <p:sp>
          <p:nvSpPr>
            <p:cNvPr id="33" name="TextBox 32"/>
            <p:cNvSpPr txBox="1"/>
            <p:nvPr/>
          </p:nvSpPr>
          <p:spPr>
            <a:xfrm>
              <a:off x="975333" y="5304477"/>
              <a:ext cx="98228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 পদ্ধতিতে ফাইওমি,অস্ট্রালর্প বা রোড আইল্যান্ড রেড জাতের মুরগি পালন করাই ভালো।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6563" y="1728911"/>
              <a:ext cx="3403541" cy="343642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635" y="1778938"/>
              <a:ext cx="2731137" cy="342545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8566" y="1766643"/>
              <a:ext cx="4587806" cy="343642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  <p:grpSp>
        <p:nvGrpSpPr>
          <p:cNvPr id="22" name="Group 21"/>
          <p:cNvGrpSpPr/>
          <p:nvPr/>
        </p:nvGrpSpPr>
        <p:grpSpPr>
          <a:xfrm>
            <a:off x="646870" y="1419755"/>
            <a:ext cx="10515600" cy="4965159"/>
            <a:chOff x="-10277352" y="-534463"/>
            <a:chExt cx="10515600" cy="4965159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13656" y="241763"/>
              <a:ext cx="4221135" cy="3361384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-10277352" y="-534463"/>
              <a:ext cx="10515600" cy="4965159"/>
              <a:chOff x="1996272" y="-5377346"/>
              <a:chExt cx="10515600" cy="4965159"/>
            </a:xfrm>
          </p:grpSpPr>
          <p:sp>
            <p:nvSpPr>
              <p:cNvPr id="40" name="Content Placeholder 2"/>
              <p:cNvSpPr txBox="1">
                <a:spLocks/>
              </p:cNvSpPr>
              <p:nvPr/>
            </p:nvSpPr>
            <p:spPr>
              <a:xfrm>
                <a:off x="1996272" y="-969154"/>
                <a:ext cx="10515600" cy="5569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অর্ধ-আবদ্ধ পদ্ধতিতে মুরগি পালন করার জন্য একটি নকশা প্রস্তুত কর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2" name="Title 1"/>
              <p:cNvSpPr txBox="1">
                <a:spLocks/>
              </p:cNvSpPr>
              <p:nvPr/>
            </p:nvSpPr>
            <p:spPr>
              <a:xfrm>
                <a:off x="6548777" y="-5377346"/>
                <a:ext cx="2043515" cy="92276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bn-BD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দলীয় কাজ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6578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843</Words>
  <Application>Microsoft Office PowerPoint</Application>
  <PresentationFormat>Widescreen</PresentationFormat>
  <Paragraphs>118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কোন ধরনের মুরগি পালন পদ্ধতি?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Company>sdsafdsa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 Teacher</dc:creator>
  <cp:lastModifiedBy>Teacher</cp:lastModifiedBy>
  <cp:revision>126</cp:revision>
  <dcterms:created xsi:type="dcterms:W3CDTF">2015-06-04T17:25:18Z</dcterms:created>
  <dcterms:modified xsi:type="dcterms:W3CDTF">2016-08-06T11:30:23Z</dcterms:modified>
</cp:coreProperties>
</file>